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
  </p:notesMasterIdLst>
  <p:sldIdLst>
    <p:sldId id="274" r:id="rId2"/>
    <p:sldId id="278" r:id="rId3"/>
    <p:sldId id="275" r:id="rId4"/>
    <p:sldId id="276" r:id="rId5"/>
    <p:sldId id="281" r:id="rId6"/>
    <p:sldId id="282" r:id="rId7"/>
    <p:sldId id="283" r:id="rId8"/>
    <p:sldId id="285" r:id="rId9"/>
    <p:sldId id="279" r:id="rId10"/>
    <p:sldId id="280"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859" autoAdjust="0"/>
  </p:normalViewPr>
  <p:slideViewPr>
    <p:cSldViewPr>
      <p:cViewPr varScale="1">
        <p:scale>
          <a:sx n="90" d="100"/>
          <a:sy n="90" d="100"/>
        </p:scale>
        <p:origin x="160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A2BC6E-4E7F-4D31-BCB3-8B031C345482}" type="datetimeFigureOut">
              <a:rPr lang="en-US" smtClean="0"/>
              <a:pPr/>
              <a:t>9/24/2024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5679-D834-435D-8636-7551D6C6BEF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3F5679-D834-435D-8636-7551D6C6BEFC}"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109963F-A28C-48AE-A59D-AE4AEA9A98A6}" type="datetime1">
              <a:rPr lang="en-US" smtClean="0"/>
              <a:pPr/>
              <a:t>9/24/2024</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r>
              <a:rPr lang="en-US"/>
              <a:t>Jóna Guðbjörg Torfadóttir</a:t>
            </a:r>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B707B29-90E7-40B1-BC7A-AC883BCA5FA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B836FBF-FE8F-4DA6-9E1F-BBC73E9D28D6}" type="datetime1">
              <a:rPr lang="en-US" smtClean="0"/>
              <a:pPr/>
              <a:t>9/24/2024</a:t>
            </a:fld>
            <a:endParaRPr lang="en-US"/>
          </a:p>
        </p:txBody>
      </p:sp>
      <p:sp>
        <p:nvSpPr>
          <p:cNvPr id="5" name="Footer Placeholder 4"/>
          <p:cNvSpPr>
            <a:spLocks noGrp="1"/>
          </p:cNvSpPr>
          <p:nvPr>
            <p:ph type="ftr" sz="quarter" idx="11"/>
          </p:nvPr>
        </p:nvSpPr>
        <p:spPr/>
        <p:txBody>
          <a:bodyPr/>
          <a:lstStyle/>
          <a:p>
            <a:r>
              <a:rPr lang="en-US"/>
              <a:t>Jóna Guðbjörg Torfadóttir</a:t>
            </a:r>
          </a:p>
        </p:txBody>
      </p:sp>
      <p:sp>
        <p:nvSpPr>
          <p:cNvPr id="6" name="Slide Number Placeholder 5"/>
          <p:cNvSpPr>
            <a:spLocks noGrp="1"/>
          </p:cNvSpPr>
          <p:nvPr>
            <p:ph type="sldNum" sz="quarter" idx="12"/>
          </p:nvPr>
        </p:nvSpPr>
        <p:spPr/>
        <p:txBody>
          <a:bodyPr/>
          <a:lstStyle/>
          <a:p>
            <a:fld id="{FB707B29-90E7-40B1-BC7A-AC883BCA5F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FEFD1C87-2857-4F4D-97BE-FDB7BE78A665}" type="datetime1">
              <a:rPr lang="en-US" smtClean="0"/>
              <a:pPr/>
              <a:t>9/24/2024</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r>
              <a:rPr lang="en-US"/>
              <a:t>Jóna Guðbjörg Torfadóttir</a:t>
            </a:r>
          </a:p>
        </p:txBody>
      </p:sp>
      <p:sp>
        <p:nvSpPr>
          <p:cNvPr id="6" name="Slide Number Placeholder 5"/>
          <p:cNvSpPr>
            <a:spLocks noGrp="1"/>
          </p:cNvSpPr>
          <p:nvPr>
            <p:ph type="sldNum" sz="quarter" idx="12"/>
          </p:nvPr>
        </p:nvSpPr>
        <p:spPr>
          <a:xfrm>
            <a:off x="6733952" y="6555112"/>
            <a:ext cx="588336" cy="228600"/>
          </a:xfrm>
        </p:spPr>
        <p:txBody>
          <a:bodyPr/>
          <a:lstStyle/>
          <a:p>
            <a:fld id="{FB707B29-90E7-40B1-BC7A-AC883BCA5FA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9D64DB2-7E6C-4131-853C-D8076F47EDAD}" type="datetime1">
              <a:rPr lang="en-US" smtClean="0"/>
              <a:pPr/>
              <a:t>9/24/2024</a:t>
            </a:fld>
            <a:endParaRPr lang="en-US"/>
          </a:p>
        </p:txBody>
      </p:sp>
      <p:sp>
        <p:nvSpPr>
          <p:cNvPr id="6" name="Footer Placeholder 5"/>
          <p:cNvSpPr>
            <a:spLocks noGrp="1"/>
          </p:cNvSpPr>
          <p:nvPr>
            <p:ph type="ftr" sz="quarter" idx="11"/>
          </p:nvPr>
        </p:nvSpPr>
        <p:spPr/>
        <p:txBody>
          <a:bodyPr/>
          <a:lstStyle/>
          <a:p>
            <a:r>
              <a:rPr lang="en-US"/>
              <a:t>Jóna Guðbjörg Torfadóttir</a:t>
            </a:r>
          </a:p>
        </p:txBody>
      </p:sp>
      <p:sp>
        <p:nvSpPr>
          <p:cNvPr id="7" name="Slide Number Placeholder 6"/>
          <p:cNvSpPr>
            <a:spLocks noGrp="1"/>
          </p:cNvSpPr>
          <p:nvPr>
            <p:ph type="sldNum" sz="quarter" idx="12"/>
          </p:nvPr>
        </p:nvSpPr>
        <p:spPr/>
        <p:txBody>
          <a:bodyPr/>
          <a:lstStyle/>
          <a:p>
            <a:fld id="{FB707B29-90E7-40B1-BC7A-AC883BCA5F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214E8C9-1748-4D64-8965-C8D4AC4671F9}" type="datetime1">
              <a:rPr lang="en-US" smtClean="0"/>
              <a:pPr/>
              <a:t>9/24/2024</a:t>
            </a:fld>
            <a:endParaRPr lang="en-US"/>
          </a:p>
        </p:txBody>
      </p:sp>
      <p:sp>
        <p:nvSpPr>
          <p:cNvPr id="8" name="Footer Placeholder 7"/>
          <p:cNvSpPr>
            <a:spLocks noGrp="1"/>
          </p:cNvSpPr>
          <p:nvPr>
            <p:ph type="ftr" sz="quarter" idx="11"/>
          </p:nvPr>
        </p:nvSpPr>
        <p:spPr/>
        <p:txBody>
          <a:bodyPr/>
          <a:lstStyle/>
          <a:p>
            <a:r>
              <a:rPr lang="en-US"/>
              <a:t>Jóna Guðbjörg Torfadóttir</a:t>
            </a:r>
          </a:p>
        </p:txBody>
      </p:sp>
      <p:sp>
        <p:nvSpPr>
          <p:cNvPr id="9" name="Slide Number Placeholder 8"/>
          <p:cNvSpPr>
            <a:spLocks noGrp="1"/>
          </p:cNvSpPr>
          <p:nvPr>
            <p:ph type="sldNum" sz="quarter" idx="12"/>
          </p:nvPr>
        </p:nvSpPr>
        <p:spPr/>
        <p:txBody>
          <a:bodyPr/>
          <a:lstStyle/>
          <a:p>
            <a:fld id="{FB707B29-90E7-40B1-BC7A-AC883BCA5F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C928D94-4CAA-44DA-BC69-B600ACDB0017}" type="datetime1">
              <a:rPr lang="en-US" smtClean="0"/>
              <a:pPr/>
              <a:t>9/24/2024</a:t>
            </a:fld>
            <a:endParaRPr lang="en-US"/>
          </a:p>
        </p:txBody>
      </p:sp>
      <p:sp>
        <p:nvSpPr>
          <p:cNvPr id="4" name="Footer Placeholder 3"/>
          <p:cNvSpPr>
            <a:spLocks noGrp="1"/>
          </p:cNvSpPr>
          <p:nvPr>
            <p:ph type="ftr" sz="quarter" idx="11"/>
          </p:nvPr>
        </p:nvSpPr>
        <p:spPr/>
        <p:txBody>
          <a:bodyPr/>
          <a:lstStyle/>
          <a:p>
            <a:r>
              <a:rPr lang="en-US"/>
              <a:t>Jóna Guðbjörg Torfadóttir</a:t>
            </a:r>
          </a:p>
        </p:txBody>
      </p:sp>
      <p:sp>
        <p:nvSpPr>
          <p:cNvPr id="5" name="Slide Number Placeholder 4"/>
          <p:cNvSpPr>
            <a:spLocks noGrp="1"/>
          </p:cNvSpPr>
          <p:nvPr>
            <p:ph type="sldNum" sz="quarter" idx="12"/>
          </p:nvPr>
        </p:nvSpPr>
        <p:spPr/>
        <p:txBody>
          <a:bodyPr/>
          <a:lstStyle/>
          <a:p>
            <a:fld id="{FB707B29-90E7-40B1-BC7A-AC883BCA5F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063CE4AA-FAA0-4CA7-B8E6-0FDFE2221C48}" type="datetime1">
              <a:rPr lang="en-US" smtClean="0"/>
              <a:pPr/>
              <a:t>9/24/2024</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r>
              <a:rPr lang="en-US"/>
              <a:t>Jóna Guðbjörg Torfadóttir</a:t>
            </a:r>
          </a:p>
        </p:txBody>
      </p:sp>
      <p:sp>
        <p:nvSpPr>
          <p:cNvPr id="4" name="Slide Number Placeholder 3"/>
          <p:cNvSpPr>
            <a:spLocks noGrp="1"/>
          </p:cNvSpPr>
          <p:nvPr>
            <p:ph type="sldNum" sz="quarter" idx="12"/>
          </p:nvPr>
        </p:nvSpPr>
        <p:spPr/>
        <p:txBody>
          <a:bodyPr/>
          <a:lstStyle/>
          <a:p>
            <a:fld id="{FB707B29-90E7-40B1-BC7A-AC883BCA5F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BCBCC6A-9BDF-469F-9C24-40A3E0A8E3F9}" type="datetime1">
              <a:rPr lang="en-US" smtClean="0"/>
              <a:pPr/>
              <a:t>9/24/2024</a:t>
            </a:fld>
            <a:endParaRPr lang="en-US"/>
          </a:p>
        </p:txBody>
      </p:sp>
      <p:sp>
        <p:nvSpPr>
          <p:cNvPr id="6" name="Footer Placeholder 5"/>
          <p:cNvSpPr>
            <a:spLocks noGrp="1"/>
          </p:cNvSpPr>
          <p:nvPr>
            <p:ph type="ftr" sz="quarter" idx="11"/>
          </p:nvPr>
        </p:nvSpPr>
        <p:spPr/>
        <p:txBody>
          <a:bodyPr/>
          <a:lstStyle/>
          <a:p>
            <a:r>
              <a:rPr lang="en-US"/>
              <a:t>Jóna Guðbjörg Torfadóttir</a:t>
            </a:r>
          </a:p>
        </p:txBody>
      </p:sp>
      <p:sp>
        <p:nvSpPr>
          <p:cNvPr id="7" name="Slide Number Placeholder 6"/>
          <p:cNvSpPr>
            <a:spLocks noGrp="1"/>
          </p:cNvSpPr>
          <p:nvPr>
            <p:ph type="sldNum" sz="quarter" idx="12"/>
          </p:nvPr>
        </p:nvSpPr>
        <p:spPr/>
        <p:txBody>
          <a:bodyPr/>
          <a:lstStyle/>
          <a:p>
            <a:fld id="{FB707B29-90E7-40B1-BC7A-AC883BCA5F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B25747C8-F49D-4A16-BED4-755205EBCA76}" type="datetime1">
              <a:rPr lang="en-US" smtClean="0"/>
              <a:pPr/>
              <a:t>9/24/2024</a:t>
            </a:fld>
            <a:endParaRPr lang="en-US"/>
          </a:p>
        </p:txBody>
      </p:sp>
      <p:sp>
        <p:nvSpPr>
          <p:cNvPr id="6" name="Footer Placeholder 5"/>
          <p:cNvSpPr>
            <a:spLocks noGrp="1"/>
          </p:cNvSpPr>
          <p:nvPr>
            <p:ph type="ftr" sz="quarter" idx="11"/>
          </p:nvPr>
        </p:nvSpPr>
        <p:spPr/>
        <p:txBody>
          <a:bodyPr/>
          <a:lstStyle/>
          <a:p>
            <a:r>
              <a:rPr lang="en-US"/>
              <a:t>Jóna Guðbjörg Torfadóttir</a:t>
            </a:r>
          </a:p>
        </p:txBody>
      </p:sp>
      <p:sp>
        <p:nvSpPr>
          <p:cNvPr id="7" name="Slide Number Placeholder 6"/>
          <p:cNvSpPr>
            <a:spLocks noGrp="1"/>
          </p:cNvSpPr>
          <p:nvPr>
            <p:ph type="sldNum" sz="quarter" idx="12"/>
          </p:nvPr>
        </p:nvSpPr>
        <p:spPr/>
        <p:txBody>
          <a:bodyPr/>
          <a:lstStyle/>
          <a:p>
            <a:fld id="{FB707B29-90E7-40B1-BC7A-AC883BCA5FA7}"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6172F97-20D6-44E2-A333-D261B484FC27}" type="datetime1">
              <a:rPr lang="en-US" smtClean="0"/>
              <a:pPr/>
              <a:t>9/24/2024</a:t>
            </a:fld>
            <a:endParaRPr lang="en-US"/>
          </a:p>
        </p:txBody>
      </p:sp>
      <p:sp>
        <p:nvSpPr>
          <p:cNvPr id="5" name="Footer Placeholder 4"/>
          <p:cNvSpPr>
            <a:spLocks noGrp="1"/>
          </p:cNvSpPr>
          <p:nvPr>
            <p:ph type="ftr" sz="quarter" idx="11"/>
          </p:nvPr>
        </p:nvSpPr>
        <p:spPr/>
        <p:txBody>
          <a:bodyPr/>
          <a:lstStyle/>
          <a:p>
            <a:r>
              <a:rPr lang="en-US"/>
              <a:t>Jóna Guðbjörg Torfadóttir</a:t>
            </a:r>
          </a:p>
        </p:txBody>
      </p:sp>
      <p:sp>
        <p:nvSpPr>
          <p:cNvPr id="6" name="Slide Number Placeholder 5"/>
          <p:cNvSpPr>
            <a:spLocks noGrp="1"/>
          </p:cNvSpPr>
          <p:nvPr>
            <p:ph type="sldNum" sz="quarter" idx="12"/>
          </p:nvPr>
        </p:nvSpPr>
        <p:spPr/>
        <p:txBody>
          <a:bodyPr/>
          <a:lstStyle/>
          <a:p>
            <a:fld id="{FB707B29-90E7-40B1-BC7A-AC883BCA5F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2E24971C-3F82-4C27-B9B6-388E885A0402}" type="datetime1">
              <a:rPr lang="en-US" smtClean="0"/>
              <a:pPr/>
              <a:t>9/24/2024</a:t>
            </a:fld>
            <a:endParaRPr lang="en-US"/>
          </a:p>
        </p:txBody>
      </p:sp>
      <p:sp>
        <p:nvSpPr>
          <p:cNvPr id="5" name="Footer Placeholder 4"/>
          <p:cNvSpPr>
            <a:spLocks noGrp="1"/>
          </p:cNvSpPr>
          <p:nvPr>
            <p:ph type="ftr" sz="quarter" idx="11"/>
          </p:nvPr>
        </p:nvSpPr>
        <p:spPr>
          <a:xfrm>
            <a:off x="457200" y="6556248"/>
            <a:ext cx="3657600" cy="228600"/>
          </a:xfrm>
        </p:spPr>
        <p:txBody>
          <a:bodyPr/>
          <a:lstStyle/>
          <a:p>
            <a:r>
              <a:rPr lang="en-US"/>
              <a:t>Jóna Guðbjörg Torfadóttir</a:t>
            </a:r>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B707B29-90E7-40B1-BC7A-AC883BCA5F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6BAA38BF-47BA-4707-AFC1-549AE72EC6BD}" type="datetime1">
              <a:rPr lang="en-US" smtClean="0"/>
              <a:pPr/>
              <a:t>9/24/2024</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r>
              <a:rPr lang="en-US"/>
              <a:t>Jóna Guðbjörg Torfadóttir</a:t>
            </a:r>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B707B29-90E7-40B1-BC7A-AC883BCA5F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visindavefur.hi.is/" TargetMode="External"/><Relationship Id="rId2" Type="http://schemas.openxmlformats.org/officeDocument/2006/relationships/hyperlink" Target="http://www.norddahl.org/" TargetMode="External"/><Relationship Id="rId1" Type="http://schemas.openxmlformats.org/officeDocument/2006/relationships/slideLayout" Target="../slideLayouts/slideLayout2.xml"/><Relationship Id="rId4" Type="http://schemas.openxmlformats.org/officeDocument/2006/relationships/hyperlink" Target="http://www.fa.is/deildir/Islenska2/503/bms/5075.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2.btnet.is/elisabetjokuls/plays.html"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143000"/>
          </a:xfrm>
        </p:spPr>
        <p:txBody>
          <a:bodyPr>
            <a:normAutofit/>
          </a:bodyPr>
          <a:lstStyle/>
          <a:p>
            <a:r>
              <a:rPr lang="is-IS" dirty="0"/>
              <a:t>Tjáning en ekki þjáning</a:t>
            </a:r>
            <a:br>
              <a:rPr lang="is-IS" dirty="0"/>
            </a:br>
            <a:r>
              <a:rPr lang="is-IS" sz="1800" dirty="0"/>
              <a:t>vor 2009 – 3. bekkur</a:t>
            </a:r>
            <a:endParaRPr lang="en-US" dirty="0"/>
          </a:p>
        </p:txBody>
      </p:sp>
      <p:sp>
        <p:nvSpPr>
          <p:cNvPr id="3" name="Content Placeholder 2"/>
          <p:cNvSpPr>
            <a:spLocks noGrp="1"/>
          </p:cNvSpPr>
          <p:nvPr>
            <p:ph idx="1"/>
          </p:nvPr>
        </p:nvSpPr>
        <p:spPr>
          <a:xfrm>
            <a:off x="395536" y="1916832"/>
            <a:ext cx="7632848" cy="4392488"/>
          </a:xfrm>
        </p:spPr>
        <p:txBody>
          <a:bodyPr>
            <a:normAutofit fontScale="55000" lnSpcReduction="20000"/>
          </a:bodyPr>
          <a:lstStyle/>
          <a:p>
            <a:r>
              <a:rPr lang="is-IS" dirty="0"/>
              <a:t>Margvísleg verkefni:</a:t>
            </a:r>
          </a:p>
          <a:p>
            <a:pPr lvl="1"/>
            <a:r>
              <a:rPr lang="is-IS" dirty="0"/>
              <a:t>Radd- og öndunaræfingar       </a:t>
            </a:r>
          </a:p>
          <a:p>
            <a:pPr lvl="1"/>
            <a:r>
              <a:rPr lang="is-IS" dirty="0"/>
              <a:t>Framkoma</a:t>
            </a:r>
          </a:p>
          <a:p>
            <a:pPr lvl="1"/>
            <a:r>
              <a:rPr lang="is-IS" dirty="0"/>
              <a:t>Framsaga</a:t>
            </a:r>
          </a:p>
          <a:p>
            <a:pPr lvl="1"/>
            <a:r>
              <a:rPr lang="is-IS" dirty="0"/>
              <a:t>Leikræn tjáning</a:t>
            </a:r>
          </a:p>
          <a:p>
            <a:pPr lvl="1"/>
            <a:r>
              <a:rPr lang="is-IS" dirty="0"/>
              <a:t>Skapandi skrif</a:t>
            </a:r>
          </a:p>
          <a:p>
            <a:pPr lvl="1"/>
            <a:r>
              <a:rPr lang="is-IS" dirty="0"/>
              <a:t>O.fl.</a:t>
            </a:r>
          </a:p>
          <a:p>
            <a:endParaRPr lang="is-IS" dirty="0"/>
          </a:p>
          <a:p>
            <a:r>
              <a:rPr lang="is-IS" sz="2900" b="1" dirty="0"/>
              <a:t>Dagbókarskrif nemenda</a:t>
            </a:r>
          </a:p>
          <a:p>
            <a:endParaRPr lang="is-IS" dirty="0"/>
          </a:p>
          <a:p>
            <a:r>
              <a:rPr lang="is-IS" dirty="0"/>
              <a:t>Nafnlausar spurningar:</a:t>
            </a:r>
          </a:p>
          <a:p>
            <a:pPr lvl="0" hangingPunct="0"/>
            <a:endParaRPr lang="is-IS" dirty="0"/>
          </a:p>
          <a:p>
            <a:pPr lvl="1" hangingPunct="0"/>
            <a:r>
              <a:rPr lang="is-IS" dirty="0"/>
              <a:t>Hvað var gagnlegt, ef nokkuð, í tjáningartímunum í vetur? </a:t>
            </a:r>
            <a:endParaRPr lang="en-US" dirty="0"/>
          </a:p>
          <a:p>
            <a:pPr lvl="1" hangingPunct="0"/>
            <a:r>
              <a:rPr lang="is-IS" dirty="0"/>
              <a:t>Hvað hefði mátt gera betur?</a:t>
            </a:r>
            <a:endParaRPr lang="en-US" dirty="0"/>
          </a:p>
          <a:p>
            <a:pPr lvl="1" hangingPunct="0"/>
            <a:r>
              <a:rPr lang="is-IS" dirty="0"/>
              <a:t>Hvaða mun, ef nokkurn, finnur þú á tjáningu þinni eftir þessa tíma?</a:t>
            </a:r>
            <a:endParaRPr lang="en-US" dirty="0"/>
          </a:p>
          <a:p>
            <a:pPr lvl="1" hangingPunct="0"/>
            <a:r>
              <a:rPr lang="is-IS" dirty="0"/>
              <a:t>Eitthvað annað sem þú vilt koma á framfæri?</a:t>
            </a:r>
            <a:endParaRPr lang="en-US" dirty="0"/>
          </a:p>
          <a:p>
            <a:endParaRPr lang="en-US" dirty="0"/>
          </a:p>
          <a:p>
            <a:r>
              <a:rPr lang="is-IS" dirty="0"/>
              <a:t>Upptaka</a:t>
            </a:r>
          </a:p>
        </p:txBody>
      </p:sp>
      <p:pic>
        <p:nvPicPr>
          <p:cNvPr id="4" name="Picture 3" descr="nervous speech.jpg"/>
          <p:cNvPicPr>
            <a:picLocks noChangeAspect="1"/>
          </p:cNvPicPr>
          <p:nvPr/>
        </p:nvPicPr>
        <p:blipFill>
          <a:blip r:embed="rId3" cstate="print"/>
          <a:stretch>
            <a:fillRect/>
          </a:stretch>
        </p:blipFill>
        <p:spPr>
          <a:xfrm>
            <a:off x="5076056" y="1916832"/>
            <a:ext cx="1876425" cy="2438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Nafnlausar spurningar</a:t>
            </a:r>
            <a:endParaRPr lang="en-US" dirty="0"/>
          </a:p>
        </p:txBody>
      </p:sp>
      <p:sp>
        <p:nvSpPr>
          <p:cNvPr id="3" name="Content Placeholder 2"/>
          <p:cNvSpPr>
            <a:spLocks noGrp="1"/>
          </p:cNvSpPr>
          <p:nvPr>
            <p:ph idx="1"/>
          </p:nvPr>
        </p:nvSpPr>
        <p:spPr>
          <a:xfrm>
            <a:off x="1547664" y="1609416"/>
            <a:ext cx="3312368" cy="4846320"/>
          </a:xfrm>
          <a:ln>
            <a:solidFill>
              <a:schemeClr val="tx1"/>
            </a:solidFill>
          </a:ln>
        </p:spPr>
        <p:txBody>
          <a:bodyPr>
            <a:normAutofit fontScale="25000" lnSpcReduction="20000"/>
          </a:bodyPr>
          <a:lstStyle/>
          <a:p>
            <a:pPr>
              <a:buNone/>
            </a:pPr>
            <a:r>
              <a:rPr lang="is-IS" b="1" dirty="0"/>
              <a:t>	Fáeinar samviskuspurningar</a:t>
            </a:r>
            <a:endParaRPr lang="en-US" dirty="0"/>
          </a:p>
          <a:p>
            <a:pPr>
              <a:buNone/>
            </a:pPr>
            <a:r>
              <a:rPr lang="is-IS" b="1" dirty="0"/>
              <a:t> </a:t>
            </a:r>
            <a:endParaRPr lang="en-US" dirty="0"/>
          </a:p>
          <a:p>
            <a:pPr>
              <a:buNone/>
            </a:pPr>
            <a:r>
              <a:rPr lang="is-IS" b="1" dirty="0"/>
              <a:t>	 </a:t>
            </a:r>
            <a:r>
              <a:rPr lang="is-IS" dirty="0"/>
              <a:t> Mig langar að biðja þig um að svara fáeinum spurningum, </a:t>
            </a:r>
            <a:r>
              <a:rPr lang="is-IS" b="1" dirty="0"/>
              <a:t>nafnlaust</a:t>
            </a:r>
            <a:r>
              <a:rPr lang="is-IS" dirty="0"/>
              <a:t>.</a:t>
            </a:r>
            <a:endParaRPr lang="en-US" dirty="0"/>
          </a:p>
          <a:p>
            <a:pPr>
              <a:buNone/>
            </a:pPr>
            <a:r>
              <a:rPr lang="is-IS" dirty="0"/>
              <a:t> </a:t>
            </a:r>
            <a:endParaRPr lang="en-US" dirty="0"/>
          </a:p>
          <a:p>
            <a:pPr>
              <a:buNone/>
            </a:pPr>
            <a:r>
              <a:rPr lang="is-IS" dirty="0"/>
              <a:t>  </a:t>
            </a:r>
            <a:endParaRPr lang="en-US" dirty="0"/>
          </a:p>
          <a:p>
            <a:pPr lvl="0" hangingPunct="0">
              <a:buNone/>
            </a:pPr>
            <a:r>
              <a:rPr lang="is-IS" dirty="0"/>
              <a:t>	Hvað var gagnlegt, ef nokkuð, í tjáningartímunum í vetur? </a:t>
            </a:r>
            <a:endParaRPr lang="en-US" dirty="0"/>
          </a:p>
          <a:p>
            <a:pPr>
              <a:buNone/>
            </a:pPr>
            <a:r>
              <a:rPr lang="is-IS" dirty="0"/>
              <a:t>	 </a:t>
            </a:r>
            <a:endParaRPr lang="en-US" dirty="0"/>
          </a:p>
          <a:p>
            <a:pPr>
              <a:buNone/>
            </a:pPr>
            <a:r>
              <a:rPr lang="is-IS" dirty="0"/>
              <a:t>	____________________________________________________________________________________________________________________________</a:t>
            </a:r>
            <a:endParaRPr lang="en-US" dirty="0"/>
          </a:p>
          <a:p>
            <a:pPr>
              <a:buNone/>
            </a:pPr>
            <a:r>
              <a:rPr lang="is-IS" dirty="0"/>
              <a:t>	 </a:t>
            </a:r>
            <a:endParaRPr lang="en-US" dirty="0"/>
          </a:p>
          <a:p>
            <a:pPr lvl="0" hangingPunct="0">
              <a:buNone/>
            </a:pPr>
            <a:r>
              <a:rPr lang="is-IS" dirty="0"/>
              <a:t>	Hvað hefði mátt gera betur?</a:t>
            </a:r>
            <a:endParaRPr lang="en-US" dirty="0"/>
          </a:p>
          <a:p>
            <a:pPr hangingPunct="0">
              <a:buNone/>
            </a:pPr>
            <a:r>
              <a:rPr lang="is-IS" dirty="0"/>
              <a:t>	 </a:t>
            </a:r>
            <a:endParaRPr lang="en-US" dirty="0"/>
          </a:p>
          <a:p>
            <a:pPr hangingPunct="0">
              <a:buNone/>
            </a:pPr>
            <a:r>
              <a:rPr lang="is-IS" dirty="0"/>
              <a:t>	___________________________________________________________________________________________________________________________</a:t>
            </a:r>
            <a:endParaRPr lang="en-US" dirty="0"/>
          </a:p>
          <a:p>
            <a:pPr>
              <a:buNone/>
            </a:pPr>
            <a:r>
              <a:rPr lang="is-IS" dirty="0"/>
              <a:t>	 </a:t>
            </a:r>
            <a:endParaRPr lang="en-US" dirty="0"/>
          </a:p>
          <a:p>
            <a:pPr lvl="0" hangingPunct="0">
              <a:buNone/>
            </a:pPr>
            <a:r>
              <a:rPr lang="is-IS" dirty="0"/>
              <a:t>	Hvaða mun, ef nokkurn, finnur þú á tjáningu þinni eftir þessa tíma?</a:t>
            </a:r>
            <a:endParaRPr lang="en-US" dirty="0"/>
          </a:p>
          <a:p>
            <a:pPr>
              <a:buNone/>
            </a:pPr>
            <a:r>
              <a:rPr lang="is-IS" dirty="0"/>
              <a:t>	 </a:t>
            </a:r>
            <a:endParaRPr lang="en-US" dirty="0"/>
          </a:p>
          <a:p>
            <a:pPr>
              <a:buNone/>
            </a:pPr>
            <a:r>
              <a:rPr lang="is-IS" dirty="0"/>
              <a:t>	____________________________________________________________________________________________________________________________</a:t>
            </a:r>
            <a:endParaRPr lang="en-US" dirty="0"/>
          </a:p>
          <a:p>
            <a:pPr>
              <a:buNone/>
            </a:pPr>
            <a:r>
              <a:rPr lang="is-IS" dirty="0"/>
              <a:t>	 </a:t>
            </a:r>
            <a:endParaRPr lang="en-US" dirty="0"/>
          </a:p>
          <a:p>
            <a:pPr lvl="0" hangingPunct="0">
              <a:buNone/>
            </a:pPr>
            <a:r>
              <a:rPr lang="is-IS" dirty="0"/>
              <a:t>	Eitthvað annað sem þú vilt koma á framfæri?</a:t>
            </a:r>
            <a:endParaRPr lang="en-US" dirty="0"/>
          </a:p>
          <a:p>
            <a:pPr>
              <a:buNone/>
            </a:pPr>
            <a:r>
              <a:rPr lang="is-IS" dirty="0"/>
              <a:t>	 </a:t>
            </a:r>
            <a:endParaRPr lang="en-US" dirty="0"/>
          </a:p>
          <a:p>
            <a:pPr>
              <a:buNone/>
            </a:pPr>
            <a:r>
              <a:rPr lang="is-IS" dirty="0"/>
              <a:t>	____________________________________________________________________________________________________________________________</a:t>
            </a:r>
            <a:endParaRPr lang="en-US" dirty="0"/>
          </a:p>
          <a:p>
            <a:pPr>
              <a:buNone/>
            </a:pPr>
            <a:r>
              <a:rPr lang="is-IS" dirty="0"/>
              <a:t>	 </a:t>
            </a:r>
            <a:endParaRPr lang="en-US" dirty="0"/>
          </a:p>
          <a:p>
            <a:pPr>
              <a:buNone/>
            </a:pPr>
            <a:r>
              <a:rPr lang="is-IS" dirty="0"/>
              <a:t>	 </a:t>
            </a:r>
            <a:endParaRPr lang="en-US" dirty="0"/>
          </a:p>
          <a:p>
            <a:pPr>
              <a:buNone/>
            </a:pPr>
            <a:r>
              <a:rPr lang="is-IS" b="1" dirty="0"/>
              <a:t>	 Með fyrirfram þökk fyrir góðar undirtektir! </a:t>
            </a:r>
            <a:r>
              <a:rPr lang="is-IS" b="1" dirty="0">
                <a:sym typeface="Wingdings"/>
              </a:rPr>
              <a:t></a:t>
            </a:r>
            <a:r>
              <a:rPr lang="is-IS" b="1" dirty="0"/>
              <a:t> </a:t>
            </a:r>
            <a:endParaRPr lang="en-US" dirty="0"/>
          </a:p>
          <a:p>
            <a:pPr>
              <a:buNone/>
            </a:pPr>
            <a:r>
              <a:rPr lang="en-US" dirty="0"/>
              <a:t>	 </a:t>
            </a:r>
          </a:p>
          <a:p>
            <a:endParaRPr lang="en-US" dirty="0"/>
          </a:p>
        </p:txBody>
      </p:sp>
      <p:sp>
        <p:nvSpPr>
          <p:cNvPr id="4" name="Footer Placeholder 3"/>
          <p:cNvSpPr>
            <a:spLocks noGrp="1"/>
          </p:cNvSpPr>
          <p:nvPr>
            <p:ph type="ftr" sz="quarter" idx="11"/>
          </p:nvPr>
        </p:nvSpPr>
        <p:spPr/>
        <p:txBody>
          <a:bodyPr/>
          <a:lstStyle/>
          <a:p>
            <a:r>
              <a:rPr lang="en-US"/>
              <a:t>Jóna Guðbjörg Torfadóttir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s-IS" sz="2800" dirty="0"/>
              <a:t>Hvað var gagnlegt, ef nokkuð, </a:t>
            </a:r>
            <a:br>
              <a:rPr lang="is-IS" sz="2800" dirty="0"/>
            </a:br>
            <a:r>
              <a:rPr lang="is-IS" sz="2800" dirty="0"/>
              <a:t>í tjáningartímunum í vetur?</a:t>
            </a:r>
            <a:endParaRPr lang="en-US" sz="2800" dirty="0"/>
          </a:p>
        </p:txBody>
      </p:sp>
      <p:sp>
        <p:nvSpPr>
          <p:cNvPr id="3" name="Content Placeholder 2"/>
          <p:cNvSpPr>
            <a:spLocks noGrp="1"/>
          </p:cNvSpPr>
          <p:nvPr>
            <p:ph idx="1"/>
          </p:nvPr>
        </p:nvSpPr>
        <p:spPr/>
        <p:txBody>
          <a:bodyPr>
            <a:normAutofit fontScale="70000" lnSpcReduction="20000"/>
          </a:bodyPr>
          <a:lstStyle/>
          <a:p>
            <a:r>
              <a:rPr lang="is-IS" sz="2800" dirty="0"/>
              <a:t>Nemandi A: Það er gott fyrir mann að æfa sig í að tala fyrir framan aðra og það hjálpar að fá gagnrýni, jákvæða og neikvæða.</a:t>
            </a:r>
            <a:endParaRPr lang="en-US" sz="2800" dirty="0"/>
          </a:p>
          <a:p>
            <a:endParaRPr lang="en-US" sz="2800" dirty="0"/>
          </a:p>
          <a:p>
            <a:r>
              <a:rPr lang="is-IS" sz="2800" dirty="0"/>
              <a:t>Nemandi B: Við töluðum um hin ýmsu mál en mér fannst sumar æfingarnar fremur tilgangslausar. En það var hins vegar mjög gaman að breyta til.</a:t>
            </a:r>
            <a:endParaRPr lang="en-US" sz="2800" dirty="0"/>
          </a:p>
          <a:p>
            <a:pPr>
              <a:buNone/>
            </a:pPr>
            <a:r>
              <a:rPr lang="is-IS" sz="2800" b="1" dirty="0"/>
              <a:t> </a:t>
            </a:r>
            <a:endParaRPr lang="en-US" sz="2800" dirty="0"/>
          </a:p>
          <a:p>
            <a:r>
              <a:rPr lang="is-IS" sz="2800" dirty="0"/>
              <a:t>Nemandi C: Það sem var gagnlegt var að lesa upphátt fyrir framan bekkinn.</a:t>
            </a:r>
            <a:endParaRPr lang="en-US" sz="2800" dirty="0"/>
          </a:p>
          <a:p>
            <a:endParaRPr lang="en-US" sz="2800" dirty="0"/>
          </a:p>
          <a:p>
            <a:r>
              <a:rPr lang="is-IS" sz="2800" dirty="0"/>
              <a:t>Nemandi D: Mér fannst gaman að læra tjáningaræfingar og ég lærði mikið á þeim.</a:t>
            </a:r>
            <a:endParaRPr lang="en-US" sz="2800" dirty="0"/>
          </a:p>
          <a:p>
            <a:endParaRPr lang="en-US" sz="2800" dirty="0"/>
          </a:p>
          <a:p>
            <a:r>
              <a:rPr lang="is-IS" sz="2800" dirty="0"/>
              <a:t>Nemandi E: Mér fannst tjáningartímarnir mjög gagnlegir, t.d. hvernig á að koma fram, lesa upp, hvernig á að æfa sig fyrir upplestur og fl. </a:t>
            </a:r>
            <a:endParaRPr lang="en-US" sz="2800" dirty="0"/>
          </a:p>
          <a:p>
            <a:endParaRPr lang="en-US" sz="2800" dirty="0"/>
          </a:p>
          <a:p>
            <a:endParaRPr lang="en-US" dirty="0"/>
          </a:p>
        </p:txBody>
      </p:sp>
      <p:sp>
        <p:nvSpPr>
          <p:cNvPr id="4" name="Footer Placeholder 3"/>
          <p:cNvSpPr>
            <a:spLocks noGrp="1"/>
          </p:cNvSpPr>
          <p:nvPr>
            <p:ph type="ftr" sz="quarter" idx="11"/>
          </p:nvPr>
        </p:nvSpPr>
        <p:spPr/>
        <p:txBody>
          <a:bodyPr/>
          <a:lstStyle/>
          <a:p>
            <a:r>
              <a:rPr lang="en-US"/>
              <a:t>Jóna Guðbjörg Torfadóttir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s-IS" sz="2800" dirty="0"/>
              <a:t>Hvaða mun, ef nokkurn, finnur þú á tjáningu þinni eftir þessa tíma?</a:t>
            </a:r>
            <a:endParaRPr lang="en-US" sz="2800" dirty="0"/>
          </a:p>
        </p:txBody>
      </p:sp>
      <p:sp>
        <p:nvSpPr>
          <p:cNvPr id="3" name="Content Placeholder 2"/>
          <p:cNvSpPr>
            <a:spLocks noGrp="1"/>
          </p:cNvSpPr>
          <p:nvPr>
            <p:ph idx="1"/>
          </p:nvPr>
        </p:nvSpPr>
        <p:spPr/>
        <p:txBody>
          <a:bodyPr>
            <a:normAutofit fontScale="62500" lnSpcReduction="20000"/>
          </a:bodyPr>
          <a:lstStyle/>
          <a:p>
            <a:r>
              <a:rPr lang="is-IS" sz="2800" dirty="0"/>
              <a:t>Nemandi A: Það er auðvitað alltaf jafn stressandi að tala fyrir framan fólk, en það var gott að fá að heyra frá hinum hvað maður var að gera vitlaust, t.d. fikta mikið í hárinu eða öðru, segja oft sama frasann: „fattarðu, skilurðu, þú veist”. Þess vegna er líka gott að horfa á sig á video því að oft tekur maður ekki eftir þessum kækjum fyrr en maður sér það sjálfur.</a:t>
            </a:r>
            <a:endParaRPr lang="en-US" sz="2800" dirty="0"/>
          </a:p>
          <a:p>
            <a:endParaRPr lang="en-US" sz="2800" dirty="0"/>
          </a:p>
          <a:p>
            <a:r>
              <a:rPr lang="is-IS" sz="2800" dirty="0"/>
              <a:t>Nemandi B: Já, mér finnst ég hafa lært hvernig ég á að standa og tala fyrir framan hóp.</a:t>
            </a:r>
            <a:endParaRPr lang="en-US" sz="2800" dirty="0"/>
          </a:p>
          <a:p>
            <a:pPr>
              <a:buNone/>
            </a:pPr>
            <a:r>
              <a:rPr lang="is-IS" sz="2800" b="1" dirty="0"/>
              <a:t> </a:t>
            </a:r>
            <a:endParaRPr lang="en-US" sz="2800" dirty="0"/>
          </a:p>
          <a:p>
            <a:r>
              <a:rPr lang="is-IS" sz="2800" dirty="0"/>
              <a:t>Nemandi C: Ég á auðveldara með að tala fyrir framan fólk og ég tala skýrar.</a:t>
            </a:r>
            <a:endParaRPr lang="en-US" sz="2800" dirty="0"/>
          </a:p>
          <a:p>
            <a:pPr>
              <a:buNone/>
            </a:pPr>
            <a:r>
              <a:rPr lang="is-IS" sz="2800" b="1" dirty="0"/>
              <a:t> </a:t>
            </a:r>
            <a:endParaRPr lang="en-US" sz="2800" dirty="0"/>
          </a:p>
          <a:p>
            <a:r>
              <a:rPr lang="is-IS" sz="2800" dirty="0"/>
              <a:t>Nemandi D: Ég þekki nokkrar tjáningaræfingar.</a:t>
            </a:r>
            <a:endParaRPr lang="en-US" sz="2800" dirty="0"/>
          </a:p>
          <a:p>
            <a:pPr>
              <a:buNone/>
            </a:pPr>
            <a:r>
              <a:rPr lang="is-IS" sz="2800" b="1" dirty="0"/>
              <a:t> </a:t>
            </a:r>
            <a:endParaRPr lang="en-US" sz="2800" dirty="0"/>
          </a:p>
          <a:p>
            <a:r>
              <a:rPr lang="is-IS" sz="2800" dirty="0"/>
              <a:t>Nemandi E: Mér finnst ég smá öruggari við að koma fram og lesa upp. Líka mjög gott að sjá aðra lesa upp og sjá hvað fólk gerir rangt og læra af því.</a:t>
            </a:r>
            <a:endParaRPr lang="en-US" sz="2800" dirty="0"/>
          </a:p>
          <a:p>
            <a:endParaRPr lang="en-US" dirty="0"/>
          </a:p>
        </p:txBody>
      </p:sp>
      <p:sp>
        <p:nvSpPr>
          <p:cNvPr id="4" name="Footer Placeholder 3"/>
          <p:cNvSpPr>
            <a:spLocks noGrp="1"/>
          </p:cNvSpPr>
          <p:nvPr>
            <p:ph type="ftr" sz="quarter" idx="11"/>
          </p:nvPr>
        </p:nvSpPr>
        <p:spPr/>
        <p:txBody>
          <a:bodyPr/>
          <a:lstStyle/>
          <a:p>
            <a:r>
              <a:rPr lang="en-US"/>
              <a:t>Jóna Guðbjörg Torfadóttir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s-IS" dirty="0"/>
              <a:t>Dagbókarfærsla 18. jan. 2010</a:t>
            </a:r>
            <a:endParaRPr lang="en-US" dirty="0"/>
          </a:p>
        </p:txBody>
      </p:sp>
      <p:sp>
        <p:nvSpPr>
          <p:cNvPr id="3" name="Content Placeholder 2"/>
          <p:cNvSpPr>
            <a:spLocks noGrp="1"/>
          </p:cNvSpPr>
          <p:nvPr>
            <p:ph idx="1"/>
          </p:nvPr>
        </p:nvSpPr>
        <p:spPr/>
        <p:txBody>
          <a:bodyPr>
            <a:normAutofit fontScale="77500" lnSpcReduction="20000"/>
          </a:bodyPr>
          <a:lstStyle/>
          <a:p>
            <a:r>
              <a:rPr lang="is-IS" dirty="0"/>
              <a:t>Loksins hef ég hafist handa. Það stóð ekki til að draga þetta fram á vorönn en þannig fór það nú samt. Ég var þó búin að heyra í nem. í 4.A og spyrja þá hvort þeir vildu halda áfram viðlíku samstarfi og í fyrra. Það reyndist auðsótt mál. Ég lagði ennfremur til að við tengdum tjáninguna við námsefnið, svo að ávæningur þeirra væri meiri en ella (þessi hugm. er fengin frá Pétri Rasmussen – hann gerði hana að athugasemd sinni þegar ég sendi lýs. á verk í fyrra ásamt niðurstöðum á alla í rannsóknarhópnum). </a:t>
            </a:r>
          </a:p>
          <a:p>
            <a:endParaRPr lang="is-IS" dirty="0"/>
          </a:p>
          <a:p>
            <a:r>
              <a:rPr lang="is-IS" dirty="0"/>
              <a:t>Ég áréttaði þessa nálgun, þetta samstarf, við nemendur mína í byrjun þessa árs og þeir tóku enn sem fyrr vel í erindi mitt. Þegar ég óskaði eftir tillögum þeirra að námsefni, sem vert væri að spyrða saman við tjáninguna, lögðu þeir til bókmenntasöguna. „Jæja“ hugsaði ég með mér, það fannst mér vera áskorun að blanda saman tjáningu og bókmenntasögu en í næsta tíma lagði ég eftirfarandi verkefni fyrir bekkinn. </a:t>
            </a:r>
            <a:endParaRPr lang="en-US" dirty="0"/>
          </a:p>
        </p:txBody>
      </p:sp>
      <p:sp>
        <p:nvSpPr>
          <p:cNvPr id="4" name="Footer Placeholder 3"/>
          <p:cNvSpPr>
            <a:spLocks noGrp="1"/>
          </p:cNvSpPr>
          <p:nvPr>
            <p:ph type="ftr" sz="quarter" idx="11"/>
          </p:nvPr>
        </p:nvSpPr>
        <p:spPr/>
        <p:txBody>
          <a:bodyPr/>
          <a:lstStyle/>
          <a:p>
            <a:r>
              <a:rPr lang="en-US"/>
              <a:t>Jóna Guðbjörg Torfadóttir</a:t>
            </a:r>
          </a:p>
        </p:txBody>
      </p:sp>
      <p:sp>
        <p:nvSpPr>
          <p:cNvPr id="5" name="Right Arrow 4"/>
          <p:cNvSpPr/>
          <p:nvPr/>
        </p:nvSpPr>
        <p:spPr>
          <a:xfrm>
            <a:off x="5004048" y="594928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kreppan</a:t>
            </a:r>
            <a:endParaRPr lang="en-US" dirty="0"/>
          </a:p>
        </p:txBody>
      </p:sp>
      <p:sp>
        <p:nvSpPr>
          <p:cNvPr id="3" name="Content Placeholder 2"/>
          <p:cNvSpPr>
            <a:spLocks noGrp="1"/>
          </p:cNvSpPr>
          <p:nvPr>
            <p:ph idx="1"/>
          </p:nvPr>
        </p:nvSpPr>
        <p:spPr/>
        <p:txBody>
          <a:bodyPr>
            <a:normAutofit fontScale="47500" lnSpcReduction="20000"/>
          </a:bodyPr>
          <a:lstStyle/>
          <a:p>
            <a:pPr>
              <a:buNone/>
            </a:pPr>
            <a:r>
              <a:rPr lang="is-IS" b="1" dirty="0"/>
              <a:t>	Tjáning um bókmenntasöguna</a:t>
            </a:r>
            <a:endParaRPr lang="en-US" dirty="0"/>
          </a:p>
          <a:p>
            <a:pPr>
              <a:buNone/>
            </a:pPr>
            <a:r>
              <a:rPr lang="is-IS" dirty="0"/>
              <a:t> </a:t>
            </a:r>
            <a:endParaRPr lang="en-US" dirty="0"/>
          </a:p>
          <a:p>
            <a:pPr>
              <a:buNone/>
            </a:pPr>
            <a:r>
              <a:rPr lang="is-IS" dirty="0"/>
              <a:t> </a:t>
            </a:r>
            <a:endParaRPr lang="en-US" dirty="0"/>
          </a:p>
          <a:p>
            <a:pPr>
              <a:buNone/>
            </a:pPr>
            <a:r>
              <a:rPr lang="is-IS" dirty="0"/>
              <a:t>	Skilgreinið hugtökin </a:t>
            </a:r>
            <a:r>
              <a:rPr lang="is-IS" b="1" dirty="0"/>
              <a:t>módernismi</a:t>
            </a:r>
            <a:r>
              <a:rPr lang="is-IS" dirty="0"/>
              <a:t>, </a:t>
            </a:r>
            <a:r>
              <a:rPr lang="is-IS" b="1" dirty="0"/>
              <a:t>súrrealismi </a:t>
            </a:r>
            <a:r>
              <a:rPr lang="is-IS" dirty="0"/>
              <a:t>og </a:t>
            </a:r>
            <a:r>
              <a:rPr lang="is-IS" b="1" dirty="0"/>
              <a:t>expressjónismi</a:t>
            </a:r>
            <a:r>
              <a:rPr lang="is-IS" dirty="0"/>
              <a:t>.</a:t>
            </a:r>
            <a:endParaRPr lang="en-US" dirty="0"/>
          </a:p>
          <a:p>
            <a:pPr>
              <a:buNone/>
            </a:pPr>
            <a:r>
              <a:rPr lang="is-IS" dirty="0"/>
              <a:t> </a:t>
            </a:r>
            <a:endParaRPr lang="en-US" dirty="0"/>
          </a:p>
          <a:p>
            <a:pPr>
              <a:buNone/>
            </a:pPr>
            <a:r>
              <a:rPr lang="is-IS" dirty="0"/>
              <a:t>	Finnið dæmi um </a:t>
            </a:r>
            <a:r>
              <a:rPr lang="is-IS" b="1" dirty="0"/>
              <a:t>módernískt</a:t>
            </a:r>
            <a:r>
              <a:rPr lang="is-IS" dirty="0"/>
              <a:t> </a:t>
            </a:r>
            <a:r>
              <a:rPr lang="is-IS" b="1" dirty="0"/>
              <a:t>ljóð</a:t>
            </a:r>
            <a:r>
              <a:rPr lang="is-IS" dirty="0"/>
              <a:t>, æfið ýktan </a:t>
            </a:r>
            <a:r>
              <a:rPr lang="is-IS" b="1" dirty="0"/>
              <a:t>upplestur </a:t>
            </a:r>
            <a:r>
              <a:rPr lang="is-IS" dirty="0"/>
              <a:t>(munið t.d. eftir hljóðaljóðum Eiríks Arnar Norðdahl: </a:t>
            </a:r>
            <a:r>
              <a:rPr lang="is-IS" u="sng" dirty="0">
                <a:hlinkClick r:id="rId2"/>
              </a:rPr>
              <a:t>http://www.norddahl.org/</a:t>
            </a:r>
            <a:r>
              <a:rPr lang="en-US" dirty="0"/>
              <a:t>. </a:t>
            </a:r>
            <a:r>
              <a:rPr lang="en-US" dirty="0" err="1"/>
              <a:t>Þið</a:t>
            </a:r>
            <a:r>
              <a:rPr lang="en-US" dirty="0"/>
              <a:t> </a:t>
            </a:r>
            <a:r>
              <a:rPr lang="en-US" dirty="0" err="1"/>
              <a:t>þurfið</a:t>
            </a:r>
            <a:r>
              <a:rPr lang="en-US" dirty="0"/>
              <a:t> </a:t>
            </a:r>
            <a:r>
              <a:rPr lang="en-US" dirty="0" err="1"/>
              <a:t>þó</a:t>
            </a:r>
            <a:r>
              <a:rPr lang="en-US" dirty="0"/>
              <a:t> </a:t>
            </a:r>
            <a:r>
              <a:rPr lang="en-US" dirty="0" err="1"/>
              <a:t>ekki</a:t>
            </a:r>
            <a:r>
              <a:rPr lang="en-US" dirty="0"/>
              <a:t> </a:t>
            </a:r>
            <a:r>
              <a:rPr lang="en-US" dirty="0" err="1"/>
              <a:t>að</a:t>
            </a:r>
            <a:r>
              <a:rPr lang="en-US" dirty="0"/>
              <a:t> </a:t>
            </a:r>
            <a:r>
              <a:rPr lang="en-US" dirty="0" err="1"/>
              <a:t>vera</a:t>
            </a:r>
            <a:r>
              <a:rPr lang="en-US" dirty="0"/>
              <a:t> </a:t>
            </a:r>
            <a:r>
              <a:rPr lang="en-US" b="1" dirty="0" err="1"/>
              <a:t>svo</a:t>
            </a:r>
            <a:r>
              <a:rPr lang="en-US" dirty="0"/>
              <a:t> </a:t>
            </a:r>
            <a:r>
              <a:rPr lang="en-US" dirty="0" err="1"/>
              <a:t>ýkt</a:t>
            </a:r>
            <a:r>
              <a:rPr lang="en-US" dirty="0"/>
              <a:t>! </a:t>
            </a:r>
            <a:r>
              <a:rPr lang="en-US" dirty="0">
                <a:sym typeface="Wingdings"/>
              </a:rPr>
              <a:t></a:t>
            </a:r>
            <a:r>
              <a:rPr lang="is-IS" dirty="0"/>
              <a:t>)</a:t>
            </a:r>
            <a:endParaRPr lang="en-US" dirty="0"/>
          </a:p>
          <a:p>
            <a:endParaRPr lang="en-US" dirty="0"/>
          </a:p>
          <a:p>
            <a:pPr>
              <a:buNone/>
            </a:pPr>
            <a:r>
              <a:rPr lang="is-IS" b="1" dirty="0"/>
              <a:t>	Yrkið</a:t>
            </a:r>
            <a:r>
              <a:rPr lang="is-IS" dirty="0"/>
              <a:t> eitt ljóð í þessum anda - um hvílíkt volæði það sé að búa við kreppu , hversu erfitt það sé að vera til og fleira í þeim dúrnum... Notið </a:t>
            </a:r>
            <a:r>
              <a:rPr lang="is-IS" b="1" dirty="0"/>
              <a:t>myndmá</a:t>
            </a:r>
            <a:r>
              <a:rPr lang="is-IS" dirty="0"/>
              <a:t>l eins og þið mögulega getið og svo er auðvitað alveg </a:t>
            </a:r>
            <a:r>
              <a:rPr lang="is-IS" b="1" dirty="0"/>
              <a:t>bannað</a:t>
            </a:r>
            <a:r>
              <a:rPr lang="is-IS" dirty="0"/>
              <a:t> að láta formið stjórna sér!</a:t>
            </a:r>
            <a:endParaRPr lang="en-US" dirty="0"/>
          </a:p>
          <a:p>
            <a:pPr>
              <a:buNone/>
            </a:pPr>
            <a:r>
              <a:rPr lang="is-IS" dirty="0"/>
              <a:t>	 </a:t>
            </a:r>
            <a:endParaRPr lang="en-US" dirty="0"/>
          </a:p>
          <a:p>
            <a:pPr>
              <a:buNone/>
            </a:pPr>
            <a:r>
              <a:rPr lang="is-IS" dirty="0"/>
              <a:t>	</a:t>
            </a:r>
            <a:r>
              <a:rPr lang="is-IS" u="sng" dirty="0"/>
              <a:t>Sjá t.d.:</a:t>
            </a:r>
            <a:endParaRPr lang="en-US" dirty="0"/>
          </a:p>
          <a:p>
            <a:pPr>
              <a:buNone/>
            </a:pPr>
            <a:r>
              <a:rPr lang="is-IS" dirty="0"/>
              <a:t>	Sögur, ljóð og líf.</a:t>
            </a:r>
            <a:endParaRPr lang="en-US" dirty="0"/>
          </a:p>
          <a:p>
            <a:pPr>
              <a:buNone/>
            </a:pPr>
            <a:r>
              <a:rPr lang="is-IS" dirty="0"/>
              <a:t>	Vísindavefinn:  </a:t>
            </a:r>
            <a:r>
              <a:rPr lang="is-IS" u="sng" dirty="0">
                <a:hlinkClick r:id="rId3"/>
              </a:rPr>
              <a:t>http://visindavefur.hi.is</a:t>
            </a:r>
            <a:endParaRPr lang="en-US" dirty="0"/>
          </a:p>
          <a:p>
            <a:pPr>
              <a:buNone/>
            </a:pPr>
            <a:r>
              <a:rPr lang="is-IS" dirty="0"/>
              <a:t>	Vefsíðu Eiríks Páls Eiríkssonar: </a:t>
            </a:r>
            <a:r>
              <a:rPr lang="is-IS" u="sng" dirty="0">
                <a:hlinkClick r:id="rId4"/>
              </a:rPr>
              <a:t>http://www.fa.is/deildir/Islenska2/503/bms/5075.html</a:t>
            </a:r>
            <a:endParaRPr lang="en-US" dirty="0"/>
          </a:p>
          <a:p>
            <a:pPr>
              <a:buNone/>
            </a:pPr>
            <a:r>
              <a:rPr lang="is-IS" dirty="0"/>
              <a:t>	Hugtök og heiti í bókmenntafræði. Jakob Benediktsson ritstýrir. </a:t>
            </a:r>
            <a:endParaRPr lang="en-US" dirty="0"/>
          </a:p>
          <a:p>
            <a:pPr>
              <a:buNone/>
            </a:pPr>
            <a:r>
              <a:rPr lang="is-IS" dirty="0"/>
              <a:t>	 </a:t>
            </a:r>
            <a:endParaRPr lang="en-US" dirty="0"/>
          </a:p>
          <a:p>
            <a:endParaRPr lang="is-IS" b="1" dirty="0"/>
          </a:p>
          <a:p>
            <a:pPr>
              <a:buNone/>
            </a:pPr>
            <a:r>
              <a:rPr lang="is-IS" b="1" dirty="0"/>
              <a:t>	 </a:t>
            </a:r>
            <a:endParaRPr lang="en-US" dirty="0"/>
          </a:p>
          <a:p>
            <a:endParaRPr lang="en-US" dirty="0"/>
          </a:p>
        </p:txBody>
      </p:sp>
      <p:sp>
        <p:nvSpPr>
          <p:cNvPr id="4" name="Footer Placeholder 3"/>
          <p:cNvSpPr>
            <a:spLocks noGrp="1"/>
          </p:cNvSpPr>
          <p:nvPr>
            <p:ph type="ftr" sz="quarter" idx="11"/>
          </p:nvPr>
        </p:nvSpPr>
        <p:spPr/>
        <p:txBody>
          <a:bodyPr/>
          <a:lstStyle/>
          <a:p>
            <a:r>
              <a:rPr lang="en-US"/>
              <a:t>Jóna Guðbjörg Torfadóttir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s-IS" sz="2800" dirty="0"/>
              <a:t>Dagbókarfærsla 18. jan. 2010 – frh.</a:t>
            </a:r>
            <a:endParaRPr lang="en-US" sz="2800" dirty="0"/>
          </a:p>
        </p:txBody>
      </p:sp>
      <p:sp>
        <p:nvSpPr>
          <p:cNvPr id="3" name="Content Placeholder 2"/>
          <p:cNvSpPr>
            <a:spLocks noGrp="1"/>
          </p:cNvSpPr>
          <p:nvPr>
            <p:ph idx="1"/>
          </p:nvPr>
        </p:nvSpPr>
        <p:spPr/>
        <p:txBody>
          <a:bodyPr/>
          <a:lstStyle/>
          <a:p>
            <a:r>
              <a:rPr lang="is-IS" dirty="0"/>
              <a:t>Í lok tímans skrifuðu nem. í dagbækur sínar og virtust flestir telja sig hafa haft gagn af.</a:t>
            </a:r>
          </a:p>
          <a:p>
            <a:endParaRPr lang="is-IS" dirty="0"/>
          </a:p>
          <a:p>
            <a:r>
              <a:rPr lang="is-IS" dirty="0"/>
              <a:t>Það sem mér fannst takast einna best voru frumsamin ljóð nem. sem þeir fluttu á frumlegan hátt og léku sér með textann í anda hljóðaljóða Eiríks Arnar. </a:t>
            </a:r>
            <a:endParaRPr lang="en-US" dirty="0"/>
          </a:p>
        </p:txBody>
      </p:sp>
      <p:sp>
        <p:nvSpPr>
          <p:cNvPr id="4" name="Footer Placeholder 3"/>
          <p:cNvSpPr>
            <a:spLocks noGrp="1"/>
          </p:cNvSpPr>
          <p:nvPr>
            <p:ph type="ftr" sz="quarter" idx="11"/>
          </p:nvPr>
        </p:nvSpPr>
        <p:spPr/>
        <p:txBody>
          <a:bodyPr/>
          <a:lstStyle/>
          <a:p>
            <a:r>
              <a:rPr lang="en-US"/>
              <a:t>Jóna Guðbjörg Torfadóttir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s-IS" dirty="0"/>
              <a:t>Fékkstu það?</a:t>
            </a:r>
            <a:endParaRPr lang="en-US" dirty="0"/>
          </a:p>
        </p:txBody>
      </p:sp>
      <p:sp>
        <p:nvSpPr>
          <p:cNvPr id="3" name="Content Placeholder 2"/>
          <p:cNvSpPr>
            <a:spLocks noGrp="1"/>
          </p:cNvSpPr>
          <p:nvPr>
            <p:ph sz="half" idx="1"/>
          </p:nvPr>
        </p:nvSpPr>
        <p:spPr>
          <a:xfrm>
            <a:off x="457200" y="1600200"/>
            <a:ext cx="5410944" cy="4525963"/>
          </a:xfrm>
        </p:spPr>
        <p:txBody>
          <a:bodyPr>
            <a:normAutofit fontScale="55000" lnSpcReduction="20000"/>
          </a:bodyPr>
          <a:lstStyle/>
          <a:p>
            <a:pPr>
              <a:buNone/>
            </a:pPr>
            <a:r>
              <a:rPr lang="is-IS" dirty="0"/>
              <a:t>	2. feb.</a:t>
            </a:r>
          </a:p>
          <a:p>
            <a:pPr>
              <a:buNone/>
            </a:pPr>
            <a:r>
              <a:rPr lang="is-IS" dirty="0"/>
              <a:t>	Ég skoðaði þau leikrit sem eru frá því tímabili sem 4.b. er að skoða í bókmenntasögunni en fannst þau helst til löng og heldur óspennandi að lesa e-n bút, úr öllu samhengi. </a:t>
            </a:r>
          </a:p>
          <a:p>
            <a:pPr>
              <a:buNone/>
            </a:pPr>
            <a:r>
              <a:rPr lang="is-IS" dirty="0"/>
              <a:t>	</a:t>
            </a:r>
          </a:p>
          <a:p>
            <a:pPr>
              <a:buNone/>
            </a:pPr>
            <a:r>
              <a:rPr lang="is-IS" dirty="0"/>
              <a:t>	Þá lét ég mér detta í hug að láta nemendur sjálfa semja örleikrit í anda absúrdleikhúss, sem væri þá tengingin við fyrrnefnt tímabil.</a:t>
            </a:r>
          </a:p>
          <a:p>
            <a:pPr>
              <a:buNone/>
            </a:pPr>
            <a:r>
              <a:rPr lang="is-IS" dirty="0"/>
              <a:t>	</a:t>
            </a:r>
          </a:p>
          <a:p>
            <a:pPr>
              <a:buNone/>
            </a:pPr>
            <a:r>
              <a:rPr lang="is-IS" dirty="0"/>
              <a:t>	Ég skoðaði aðeins netið og fann dæmi á vefsíðu Elísabetar Jökulsd. sem gæti verið prýðileg kveikja.</a:t>
            </a:r>
          </a:p>
          <a:p>
            <a:pPr>
              <a:buNone/>
            </a:pPr>
            <a:endParaRPr lang="is-IS" dirty="0"/>
          </a:p>
          <a:p>
            <a:pPr>
              <a:buNone/>
            </a:pPr>
            <a:r>
              <a:rPr lang="is-IS" dirty="0"/>
              <a:t>	9. feb.</a:t>
            </a:r>
          </a:p>
          <a:p>
            <a:pPr>
              <a:buNone/>
            </a:pPr>
            <a:r>
              <a:rPr lang="is-IS" dirty="0"/>
              <a:t>	Ég hóf tímann á því að lesa upp byrjunina á örleikriti Elísabetar og vakti með því forvitni og athygli nem. Setti þau síðan í þrjá hópa og þau hófu að semja. </a:t>
            </a:r>
          </a:p>
          <a:p>
            <a:pPr>
              <a:buNone/>
            </a:pPr>
            <a:endParaRPr lang="is-IS" dirty="0"/>
          </a:p>
          <a:p>
            <a:pPr>
              <a:buNone/>
            </a:pPr>
            <a:r>
              <a:rPr lang="is-IS" dirty="0"/>
              <a:t>	Öllum líkaði vel, og mjög vel, utan einn nem. en hann hafði þó gaman að því að hlýða á hina hópana.</a:t>
            </a:r>
          </a:p>
          <a:p>
            <a:pPr>
              <a:buNone/>
            </a:pPr>
            <a:endParaRPr lang="is-IS" dirty="0"/>
          </a:p>
          <a:p>
            <a:pPr>
              <a:buNone/>
            </a:pPr>
            <a:endParaRPr lang="is-IS" dirty="0"/>
          </a:p>
          <a:p>
            <a:pPr>
              <a:buNone/>
            </a:pPr>
            <a:endParaRPr lang="en-US" dirty="0"/>
          </a:p>
        </p:txBody>
      </p:sp>
      <p:sp>
        <p:nvSpPr>
          <p:cNvPr id="9" name="Content Placeholder 8"/>
          <p:cNvSpPr>
            <a:spLocks noGrp="1"/>
          </p:cNvSpPr>
          <p:nvPr>
            <p:ph sz="half" idx="2"/>
          </p:nvPr>
        </p:nvSpPr>
        <p:spPr>
          <a:xfrm>
            <a:off x="6084168" y="1600200"/>
            <a:ext cx="1872208" cy="4525963"/>
          </a:xfrm>
        </p:spPr>
        <p:txBody>
          <a:bodyPr>
            <a:normAutofit fontScale="55000" lnSpcReduction="20000"/>
          </a:bodyPr>
          <a:lstStyle/>
          <a:p>
            <a:endParaRPr lang="en-US" dirty="0"/>
          </a:p>
        </p:txBody>
      </p:sp>
      <p:sp>
        <p:nvSpPr>
          <p:cNvPr id="4" name="Footer Placeholder 3"/>
          <p:cNvSpPr>
            <a:spLocks noGrp="1"/>
          </p:cNvSpPr>
          <p:nvPr>
            <p:ph type="ftr" sz="quarter" idx="11"/>
          </p:nvPr>
        </p:nvSpPr>
        <p:spPr/>
        <p:txBody>
          <a:bodyPr/>
          <a:lstStyle/>
          <a:p>
            <a:r>
              <a:rPr lang="en-US"/>
              <a:t>Jóna Guðbjörg Torfadóttir</a:t>
            </a:r>
          </a:p>
        </p:txBody>
      </p:sp>
      <p:pic>
        <p:nvPicPr>
          <p:cNvPr id="5" name="Picture 4" descr="Elísabet Jökulsdóttir.jpg">
            <a:hlinkClick r:id="rId2"/>
          </p:cNvPr>
          <p:cNvPicPr>
            <a:picLocks noChangeAspect="1"/>
          </p:cNvPicPr>
          <p:nvPr/>
        </p:nvPicPr>
        <p:blipFill>
          <a:blip r:embed="rId3" cstate="print"/>
          <a:stretch>
            <a:fillRect/>
          </a:stretch>
        </p:blipFill>
        <p:spPr>
          <a:xfrm>
            <a:off x="6156176" y="1628800"/>
            <a:ext cx="1609650" cy="262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s-IS" sz="3100" dirty="0"/>
              <a:t>Hvernig fannst þér takast að blanda saman tjáningu og bókmenntasögu?</a:t>
            </a:r>
            <a:br>
              <a:rPr lang="en-US" sz="4000" dirty="0"/>
            </a:br>
            <a:r>
              <a:rPr lang="is-IS" sz="1300" dirty="0"/>
              <a:t>Vor 2010 (4. bekkur)</a:t>
            </a:r>
            <a:endParaRPr lang="en-US" sz="1300" dirty="0"/>
          </a:p>
        </p:txBody>
      </p:sp>
      <p:sp>
        <p:nvSpPr>
          <p:cNvPr id="3" name="Content Placeholder 2"/>
          <p:cNvSpPr>
            <a:spLocks noGrp="1"/>
          </p:cNvSpPr>
          <p:nvPr>
            <p:ph idx="1"/>
          </p:nvPr>
        </p:nvSpPr>
        <p:spPr/>
        <p:txBody>
          <a:bodyPr>
            <a:normAutofit fontScale="47500" lnSpcReduction="20000"/>
          </a:bodyPr>
          <a:lstStyle/>
          <a:p>
            <a:endParaRPr lang="is-IS" dirty="0"/>
          </a:p>
          <a:p>
            <a:r>
              <a:rPr lang="is-IS" dirty="0"/>
              <a:t>Nemandi A: Bara mjög vel – það var mikil fræðsla í því að lesa um bókmenntasöguna.</a:t>
            </a:r>
            <a:endParaRPr lang="en-US" dirty="0"/>
          </a:p>
          <a:p>
            <a:pPr>
              <a:buNone/>
            </a:pPr>
            <a:r>
              <a:rPr lang="is-IS" dirty="0"/>
              <a:t> </a:t>
            </a:r>
            <a:endParaRPr lang="en-US" dirty="0"/>
          </a:p>
          <a:p>
            <a:r>
              <a:rPr lang="is-IS" dirty="0"/>
              <a:t>Nemandi B: Mér fannst það takast vel til þegar við lásum úr bókmenntasögunni með sérstakri tjáningu.</a:t>
            </a:r>
            <a:endParaRPr lang="en-US" dirty="0"/>
          </a:p>
          <a:p>
            <a:pPr>
              <a:buNone/>
            </a:pPr>
            <a:r>
              <a:rPr lang="is-IS" dirty="0"/>
              <a:t> </a:t>
            </a:r>
            <a:endParaRPr lang="en-US" dirty="0"/>
          </a:p>
          <a:p>
            <a:r>
              <a:rPr lang="is-IS" dirty="0"/>
              <a:t>Nemandi C: Ef maður gerir verkefni úr námsefninu þá lærir maður það betur og leggur það á minnið til að lesa upp.</a:t>
            </a:r>
            <a:endParaRPr lang="en-US" dirty="0"/>
          </a:p>
          <a:p>
            <a:pPr>
              <a:buNone/>
            </a:pPr>
            <a:r>
              <a:rPr lang="is-IS" dirty="0"/>
              <a:t> </a:t>
            </a:r>
            <a:endParaRPr lang="en-US" dirty="0"/>
          </a:p>
          <a:p>
            <a:r>
              <a:rPr lang="is-IS" dirty="0"/>
              <a:t>Nemandi D: Það heppnaðist vel. Mér fannst það gera bókmenntasöguna áhugaverðari.</a:t>
            </a:r>
            <a:endParaRPr lang="en-US" dirty="0"/>
          </a:p>
          <a:p>
            <a:pPr>
              <a:buNone/>
            </a:pPr>
            <a:r>
              <a:rPr lang="is-IS" dirty="0"/>
              <a:t> </a:t>
            </a:r>
            <a:endParaRPr lang="en-US" dirty="0"/>
          </a:p>
          <a:p>
            <a:r>
              <a:rPr lang="is-IS" dirty="0"/>
              <a:t>Nemandi E: Það tókst að nokkru leiti en hefði mátt vera meira.</a:t>
            </a:r>
          </a:p>
          <a:p>
            <a:endParaRPr lang="is-IS" dirty="0"/>
          </a:p>
          <a:p>
            <a:r>
              <a:rPr lang="is-IS" dirty="0"/>
              <a:t>Nemandi F: [svaraði ekki]</a:t>
            </a:r>
            <a:endParaRPr lang="en-US" dirty="0"/>
          </a:p>
          <a:p>
            <a:pPr>
              <a:buNone/>
            </a:pPr>
            <a:r>
              <a:rPr lang="is-IS" dirty="0"/>
              <a:t> </a:t>
            </a:r>
            <a:endParaRPr lang="en-US" dirty="0"/>
          </a:p>
          <a:p>
            <a:r>
              <a:rPr lang="is-IS" dirty="0"/>
              <a:t>Nemandi G: Ágætlega! Skemmtilegast að lesa þjóðsögurnar.</a:t>
            </a:r>
            <a:br>
              <a:rPr lang="is-IS" dirty="0"/>
            </a:br>
            <a:endParaRPr lang="en-US" dirty="0"/>
          </a:p>
          <a:p>
            <a:r>
              <a:rPr lang="is-IS" dirty="0"/>
              <a:t>Nemandi H: Mér fannst það takast mjög vel. Verkefnin voru skemmtileg og fræðandi.</a:t>
            </a:r>
            <a:br>
              <a:rPr lang="is-IS" dirty="0"/>
            </a:br>
            <a:endParaRPr lang="en-US" dirty="0"/>
          </a:p>
        </p:txBody>
      </p:sp>
      <p:sp>
        <p:nvSpPr>
          <p:cNvPr id="4" name="Footer Placeholder 3"/>
          <p:cNvSpPr>
            <a:spLocks noGrp="1"/>
          </p:cNvSpPr>
          <p:nvPr>
            <p:ph type="ftr" sz="quarter" idx="11"/>
          </p:nvPr>
        </p:nvSpPr>
        <p:spPr/>
        <p:txBody>
          <a:bodyPr/>
          <a:lstStyle/>
          <a:p>
            <a:r>
              <a:rPr lang="en-US"/>
              <a:t>Jóna Guðbjörg Torfadóttir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s-IS" dirty="0"/>
              <a:t>Næsta skref...</a:t>
            </a:r>
            <a:endParaRPr lang="en-US" sz="3100" dirty="0"/>
          </a:p>
        </p:txBody>
      </p:sp>
      <p:pic>
        <p:nvPicPr>
          <p:cNvPr id="5" name="Content Placeholder 4" descr="4.A 2010.jpg"/>
          <p:cNvPicPr>
            <a:picLocks noGrp="1" noChangeAspect="1"/>
          </p:cNvPicPr>
          <p:nvPr>
            <p:ph idx="1"/>
          </p:nvPr>
        </p:nvPicPr>
        <p:blipFill>
          <a:blip r:embed="rId2" cstate="print"/>
          <a:stretch>
            <a:fillRect/>
          </a:stretch>
        </p:blipFill>
        <p:spPr>
          <a:xfrm>
            <a:off x="457200" y="1997075"/>
            <a:ext cx="7239000" cy="4071938"/>
          </a:xfrm>
        </p:spPr>
      </p:pic>
      <p:sp>
        <p:nvSpPr>
          <p:cNvPr id="4" name="Footer Placeholder 3"/>
          <p:cNvSpPr>
            <a:spLocks noGrp="1"/>
          </p:cNvSpPr>
          <p:nvPr>
            <p:ph type="ftr" sz="quarter" idx="11"/>
          </p:nvPr>
        </p:nvSpPr>
        <p:spPr/>
        <p:txBody>
          <a:bodyPr/>
          <a:lstStyle/>
          <a:p>
            <a:r>
              <a:rPr lang="en-US"/>
              <a:t>Jóna Guðbjörg Torfadóttir</a:t>
            </a:r>
          </a:p>
        </p:txBody>
      </p:sp>
      <p:sp>
        <p:nvSpPr>
          <p:cNvPr id="6" name="Rectangle 5"/>
          <p:cNvSpPr/>
          <p:nvPr/>
        </p:nvSpPr>
        <p:spPr>
          <a:xfrm>
            <a:off x="1979712" y="2420888"/>
            <a:ext cx="5688632" cy="461665"/>
          </a:xfrm>
          <a:prstGeom prst="rect">
            <a:avLst/>
          </a:prstGeom>
        </p:spPr>
        <p:txBody>
          <a:bodyPr wrap="square">
            <a:spAutoFit/>
          </a:bodyPr>
          <a:lstStyle/>
          <a:p>
            <a:r>
              <a:rPr lang="is-IS" dirty="0"/>
              <a:t>	 		</a:t>
            </a:r>
            <a:r>
              <a:rPr lang="is-IS" sz="2400" b="1" dirty="0"/>
              <a:t>Virkni og ástundun</a:t>
            </a:r>
            <a:endParaRPr lang="en-US" sz="2400" b="1" dirty="0"/>
          </a:p>
        </p:txBody>
      </p:sp>
      <p:sp>
        <p:nvSpPr>
          <p:cNvPr id="7" name="Right Arrow 6"/>
          <p:cNvSpPr/>
          <p:nvPr/>
        </p:nvSpPr>
        <p:spPr>
          <a:xfrm>
            <a:off x="3635896" y="234888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051720" y="2348880"/>
            <a:ext cx="1656184" cy="461665"/>
          </a:xfrm>
          <a:prstGeom prst="rect">
            <a:avLst/>
          </a:prstGeom>
        </p:spPr>
        <p:txBody>
          <a:bodyPr wrap="square">
            <a:spAutoFit/>
          </a:bodyPr>
          <a:lstStyle/>
          <a:p>
            <a:r>
              <a:rPr lang="is-IS" sz="2400" b="1" dirty="0"/>
              <a:t>Námsmat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380</TotalTime>
  <Words>1261</Words>
  <Application>Microsoft Office PowerPoint</Application>
  <PresentationFormat>Sýnt á skjá (4:3)</PresentationFormat>
  <Paragraphs>132</Paragraphs>
  <Slides>10</Slides>
  <Notes>1</Notes>
  <HiddenSlides>0</HiddenSlides>
  <MMClips>0</MMClips>
  <ScaleCrop>false</ScaleCrop>
  <HeadingPairs>
    <vt:vector size="6" baseType="variant">
      <vt:variant>
        <vt:lpstr>Notaðar leturgerðir</vt:lpstr>
      </vt:variant>
      <vt:variant>
        <vt:i4>4</vt:i4>
      </vt:variant>
      <vt:variant>
        <vt:lpstr>Þema</vt:lpstr>
      </vt:variant>
      <vt:variant>
        <vt:i4>1</vt:i4>
      </vt:variant>
      <vt:variant>
        <vt:lpstr>Skyggnutitlar</vt:lpstr>
      </vt:variant>
      <vt:variant>
        <vt:i4>10</vt:i4>
      </vt:variant>
    </vt:vector>
  </HeadingPairs>
  <TitlesOfParts>
    <vt:vector size="15" baseType="lpstr">
      <vt:lpstr>Calibri</vt:lpstr>
      <vt:lpstr>Trebuchet MS</vt:lpstr>
      <vt:lpstr>Wingdings</vt:lpstr>
      <vt:lpstr>Wingdings 2</vt:lpstr>
      <vt:lpstr>Opulent</vt:lpstr>
      <vt:lpstr>Tjáning en ekki þjáning vor 2009 – 3. bekkur</vt:lpstr>
      <vt:lpstr>Nafnlausar spurningar</vt:lpstr>
      <vt:lpstr>Hvað var gagnlegt, ef nokkuð,  í tjáningartímunum í vetur?</vt:lpstr>
      <vt:lpstr>Hvaða mun, ef nokkurn, finnur þú á tjáningu þinni eftir þessa tíma?</vt:lpstr>
      <vt:lpstr>Dagbókarfærsla 18. jan. 2010</vt:lpstr>
      <vt:lpstr>kreppan</vt:lpstr>
      <vt:lpstr>Dagbókarfærsla 18. jan. 2010 – frh.</vt:lpstr>
      <vt:lpstr>Fékkstu það?</vt:lpstr>
      <vt:lpstr>Hvernig fannst þér takast að blanda saman tjáningu og bókmenntasögu? Vor 2010 (4. bekkur)</vt:lpstr>
      <vt:lpstr>Næsta skref...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Að fást við eða slást</dc:title>
  <dc:creator>Jóna</dc:creator>
  <cp:lastModifiedBy>Jóna Guðbjörg Torfadóttir - MS</cp:lastModifiedBy>
  <cp:revision>49</cp:revision>
  <dcterms:created xsi:type="dcterms:W3CDTF">2010-02-24T20:14:03Z</dcterms:created>
  <dcterms:modified xsi:type="dcterms:W3CDTF">2024-09-24T13:55:59Z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TC300011301033</vt:lpwstr>
  </property>
</Properties>
</file>