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61" r:id="rId6"/>
    <p:sldId id="259" r:id="rId7"/>
    <p:sldId id="260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3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114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36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34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44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56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62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655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3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672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06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892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9321022-0124-438D-8CC6-DDB1E0B3D07E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936409E-F793-40B4-9977-184DE2319D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17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B8719-3399-B31D-7173-F7C5AE5AAB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s-IS" noProof="1"/>
              <a:t>Inngangur með Efnisyrðingu</a:t>
            </a:r>
          </a:p>
        </p:txBody>
      </p:sp>
    </p:spTree>
    <p:extLst>
      <p:ext uri="{BB962C8B-B14F-4D97-AF65-F5344CB8AC3E}">
        <p14:creationId xmlns:p14="http://schemas.microsoft.com/office/powerpoint/2010/main" val="1810705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480C2-0EBB-B1BE-1D5B-D277BDB05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DNA EFTIR YRSU </a:t>
            </a:r>
            <a:r>
              <a:rPr lang="en-GB" dirty="0" err="1"/>
              <a:t>Sigurðardóttur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F84B-E5ED-1374-0693-D8D70F11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766" y="2638044"/>
            <a:ext cx="8154098" cy="3751739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rgbClr val="00B050"/>
                </a:solidFill>
              </a:rPr>
              <a:t>Glæpasögur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hafa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lengi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heillað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lesendur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með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spennu</a:t>
            </a:r>
            <a:r>
              <a:rPr lang="en-GB" sz="2800" dirty="0">
                <a:solidFill>
                  <a:srgbClr val="00B050"/>
                </a:solidFill>
              </a:rPr>
              <a:t>, </a:t>
            </a:r>
            <a:r>
              <a:rPr lang="en-GB" sz="2800" dirty="0" err="1">
                <a:solidFill>
                  <a:srgbClr val="00B050"/>
                </a:solidFill>
              </a:rPr>
              <a:t>dularfullum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atburðum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og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flóknum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persónum</a:t>
            </a:r>
            <a:r>
              <a:rPr lang="en-GB" sz="2800" dirty="0">
                <a:solidFill>
                  <a:srgbClr val="00B050"/>
                </a:solidFill>
              </a:rPr>
              <a:t>. </a:t>
            </a:r>
            <a:r>
              <a:rPr lang="en-GB" sz="2800" dirty="0" err="1">
                <a:solidFill>
                  <a:srgbClr val="00B050"/>
                </a:solidFill>
              </a:rPr>
              <a:t>Þær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endurspegla</a:t>
            </a:r>
            <a:r>
              <a:rPr lang="en-GB" sz="2800" dirty="0">
                <a:solidFill>
                  <a:srgbClr val="00B050"/>
                </a:solidFill>
              </a:rPr>
              <a:t> oft </a:t>
            </a:r>
            <a:r>
              <a:rPr lang="en-GB" sz="2800" dirty="0" err="1">
                <a:solidFill>
                  <a:srgbClr val="00B050"/>
                </a:solidFill>
              </a:rPr>
              <a:t>ótta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og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siðferðileg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álitamál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sem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felast</a:t>
            </a:r>
            <a:r>
              <a:rPr lang="en-GB" sz="2800" dirty="0">
                <a:solidFill>
                  <a:srgbClr val="00B050"/>
                </a:solidFill>
              </a:rPr>
              <a:t> í </a:t>
            </a:r>
            <a:r>
              <a:rPr lang="en-GB" sz="2800" dirty="0" err="1">
                <a:solidFill>
                  <a:srgbClr val="00B050"/>
                </a:solidFill>
              </a:rPr>
              <a:t>mannlegu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eðli</a:t>
            </a:r>
            <a:r>
              <a:rPr lang="en-GB" sz="2800" dirty="0">
                <a:solidFill>
                  <a:srgbClr val="00B050"/>
                </a:solidFill>
              </a:rPr>
              <a:t>.</a:t>
            </a:r>
            <a:r>
              <a:rPr lang="en-GB" sz="2800" dirty="0"/>
              <a:t> </a:t>
            </a:r>
            <a:r>
              <a:rPr lang="en-GB" sz="2800" dirty="0" err="1"/>
              <a:t>Íslenskir</a:t>
            </a:r>
            <a:r>
              <a:rPr lang="en-GB" sz="2800" dirty="0"/>
              <a:t> </a:t>
            </a:r>
            <a:r>
              <a:rPr lang="en-GB" sz="2800" dirty="0" err="1"/>
              <a:t>höfundar</a:t>
            </a:r>
            <a:r>
              <a:rPr lang="en-GB" sz="2800" dirty="0"/>
              <a:t> </a:t>
            </a:r>
            <a:r>
              <a:rPr lang="en-GB" sz="2800" dirty="0" err="1"/>
              <a:t>hafa</a:t>
            </a:r>
            <a:r>
              <a:rPr lang="en-GB" sz="2800" dirty="0"/>
              <a:t> </a:t>
            </a:r>
            <a:r>
              <a:rPr lang="en-GB" sz="2800" dirty="0" err="1"/>
              <a:t>skapað</a:t>
            </a:r>
            <a:r>
              <a:rPr lang="en-GB" sz="2800" dirty="0"/>
              <a:t> </a:t>
            </a:r>
            <a:r>
              <a:rPr lang="en-GB" sz="2800" dirty="0" err="1"/>
              <a:t>sér</a:t>
            </a:r>
            <a:r>
              <a:rPr lang="en-GB" sz="2800" dirty="0"/>
              <a:t> </a:t>
            </a:r>
            <a:r>
              <a:rPr lang="en-GB" sz="2800" dirty="0" err="1"/>
              <a:t>sterka</a:t>
            </a:r>
            <a:r>
              <a:rPr lang="en-GB" sz="2800" dirty="0"/>
              <a:t> </a:t>
            </a:r>
            <a:r>
              <a:rPr lang="en-GB" sz="2800" dirty="0" err="1"/>
              <a:t>stöðu</a:t>
            </a:r>
            <a:r>
              <a:rPr lang="en-GB" sz="2800" dirty="0"/>
              <a:t> á </a:t>
            </a:r>
            <a:r>
              <a:rPr lang="en-GB" sz="2800" dirty="0" err="1"/>
              <a:t>þessu</a:t>
            </a:r>
            <a:r>
              <a:rPr lang="en-GB" sz="2800" dirty="0"/>
              <a:t> </a:t>
            </a:r>
            <a:r>
              <a:rPr lang="en-GB" sz="2800" dirty="0" err="1"/>
              <a:t>sviði</a:t>
            </a:r>
            <a:r>
              <a:rPr lang="en-GB" sz="2800" dirty="0"/>
              <a:t>, </a:t>
            </a:r>
            <a:r>
              <a:rPr lang="en-GB" sz="2800" dirty="0" err="1"/>
              <a:t>og</a:t>
            </a:r>
            <a:r>
              <a:rPr lang="en-GB" sz="2800" dirty="0"/>
              <a:t> Yrsa Sigurðardóttir er </a:t>
            </a:r>
            <a:r>
              <a:rPr lang="en-GB" sz="2800" dirty="0" err="1"/>
              <a:t>meðal</a:t>
            </a:r>
            <a:r>
              <a:rPr lang="en-GB" sz="2800" dirty="0"/>
              <a:t> </a:t>
            </a:r>
            <a:r>
              <a:rPr lang="en-GB" sz="2800" dirty="0" err="1"/>
              <a:t>þeirra</a:t>
            </a:r>
            <a:r>
              <a:rPr lang="en-GB" sz="2800" dirty="0"/>
              <a:t> </a:t>
            </a:r>
            <a:r>
              <a:rPr lang="en-GB" sz="2800" dirty="0" err="1"/>
              <a:t>fremstu</a:t>
            </a:r>
            <a:r>
              <a:rPr lang="en-GB" sz="2800" dirty="0"/>
              <a:t>. Í </a:t>
            </a:r>
            <a:r>
              <a:rPr lang="en-GB" sz="2800" dirty="0" err="1"/>
              <a:t>bókinni</a:t>
            </a:r>
            <a:r>
              <a:rPr lang="en-GB" sz="2800" dirty="0"/>
              <a:t> </a:t>
            </a:r>
            <a:r>
              <a:rPr lang="en-GB" sz="2800" i="1" dirty="0"/>
              <a:t>DNA</a:t>
            </a:r>
            <a:r>
              <a:rPr lang="en-GB" sz="2800" dirty="0"/>
              <a:t> </a:t>
            </a:r>
            <a:r>
              <a:rPr lang="en-GB" sz="2800" dirty="0" err="1"/>
              <a:t>fléttar</a:t>
            </a:r>
            <a:r>
              <a:rPr lang="en-GB" sz="2800" dirty="0"/>
              <a:t> </a:t>
            </a:r>
            <a:r>
              <a:rPr lang="en-GB" sz="2800" dirty="0" err="1"/>
              <a:t>hún</a:t>
            </a:r>
            <a:r>
              <a:rPr lang="en-GB" sz="2800" dirty="0"/>
              <a:t> saman </a:t>
            </a:r>
            <a:r>
              <a:rPr lang="en-GB" sz="2800" dirty="0" err="1"/>
              <a:t>harmleik</a:t>
            </a:r>
            <a:r>
              <a:rPr lang="en-GB" sz="2800" dirty="0"/>
              <a:t> </a:t>
            </a:r>
            <a:r>
              <a:rPr lang="en-GB" sz="2800" dirty="0" err="1"/>
              <a:t>og</a:t>
            </a:r>
            <a:r>
              <a:rPr lang="en-GB" sz="2800" dirty="0"/>
              <a:t> </a:t>
            </a:r>
            <a:r>
              <a:rPr lang="en-GB" sz="2800" dirty="0" err="1"/>
              <a:t>rannsókn</a:t>
            </a:r>
            <a:r>
              <a:rPr lang="en-GB" sz="2800" dirty="0"/>
              <a:t> á </a:t>
            </a:r>
            <a:r>
              <a:rPr lang="en-GB" sz="2800" dirty="0" err="1"/>
              <a:t>morðgátu</a:t>
            </a:r>
            <a:r>
              <a:rPr lang="en-GB" sz="2800" dirty="0"/>
              <a:t> á </a:t>
            </a:r>
            <a:r>
              <a:rPr lang="en-GB" sz="2800" dirty="0" err="1"/>
              <a:t>áhrifaríkan</a:t>
            </a:r>
            <a:r>
              <a:rPr lang="en-GB" sz="2800" dirty="0"/>
              <a:t> </a:t>
            </a:r>
            <a:r>
              <a:rPr lang="en-GB" sz="2800" dirty="0" err="1"/>
              <a:t>hátt</a:t>
            </a:r>
            <a:r>
              <a:rPr lang="en-GB" sz="2800" dirty="0"/>
              <a:t>. </a:t>
            </a:r>
            <a:r>
              <a:rPr lang="en-GB" sz="2800" dirty="0" err="1">
                <a:solidFill>
                  <a:srgbClr val="FF0000"/>
                </a:solidFill>
              </a:rPr>
              <a:t>Þessi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ritgerð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fjallar</a:t>
            </a:r>
            <a:r>
              <a:rPr lang="en-GB" sz="2800" dirty="0">
                <a:solidFill>
                  <a:srgbClr val="FF0000"/>
                </a:solidFill>
              </a:rPr>
              <a:t> um </a:t>
            </a:r>
            <a:r>
              <a:rPr lang="en-GB" sz="2800" dirty="0" err="1">
                <a:solidFill>
                  <a:srgbClr val="FF0000"/>
                </a:solidFill>
              </a:rPr>
              <a:t>hvernig</a:t>
            </a:r>
            <a:r>
              <a:rPr lang="en-GB" sz="2800" dirty="0">
                <a:solidFill>
                  <a:srgbClr val="FF0000"/>
                </a:solidFill>
              </a:rPr>
              <a:t> Yrsa </a:t>
            </a:r>
            <a:r>
              <a:rPr lang="en-GB" sz="2800" dirty="0" err="1">
                <a:solidFill>
                  <a:srgbClr val="FF0000"/>
                </a:solidFill>
              </a:rPr>
              <a:t>notar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sálfræðilega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spennu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til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að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byggja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upp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óvissu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og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halda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lesandanum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föngnum</a:t>
            </a:r>
            <a:r>
              <a:rPr lang="en-GB" sz="28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6775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B4113-7E4E-10C3-1B62-B547AC25C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7915E-D680-F558-CA4F-7F0174E6D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DNA EFTIR YRSU </a:t>
            </a:r>
            <a:r>
              <a:rPr lang="en-GB" dirty="0" err="1"/>
              <a:t>Sigurðardóttur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4E7DD-0A1E-5470-5BCF-A930BBF1B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766" y="2638044"/>
            <a:ext cx="8154098" cy="3751739"/>
          </a:xfrm>
        </p:spPr>
        <p:txBody>
          <a:bodyPr>
            <a:noAutofit/>
          </a:bodyPr>
          <a:lstStyle/>
          <a:p>
            <a:r>
              <a:rPr lang="en-GB" sz="2800" dirty="0" err="1">
                <a:solidFill>
                  <a:srgbClr val="00B050"/>
                </a:solidFill>
              </a:rPr>
              <a:t>Glæpasögur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hafa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lengi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heillað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lesendur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með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spennu</a:t>
            </a:r>
            <a:r>
              <a:rPr lang="en-GB" sz="2800" dirty="0">
                <a:solidFill>
                  <a:srgbClr val="00B050"/>
                </a:solidFill>
              </a:rPr>
              <a:t>, </a:t>
            </a:r>
            <a:r>
              <a:rPr lang="en-GB" sz="2800" dirty="0" err="1">
                <a:solidFill>
                  <a:srgbClr val="00B050"/>
                </a:solidFill>
              </a:rPr>
              <a:t>dularfullum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atburðum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og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flóknum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persónum</a:t>
            </a:r>
            <a:r>
              <a:rPr lang="en-GB" sz="2800" dirty="0">
                <a:solidFill>
                  <a:srgbClr val="00B050"/>
                </a:solidFill>
              </a:rPr>
              <a:t>. </a:t>
            </a:r>
            <a:r>
              <a:rPr lang="en-GB" sz="2800" dirty="0" err="1">
                <a:solidFill>
                  <a:srgbClr val="00B050"/>
                </a:solidFill>
              </a:rPr>
              <a:t>Þær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endurspegla</a:t>
            </a:r>
            <a:r>
              <a:rPr lang="en-GB" sz="2800" dirty="0">
                <a:solidFill>
                  <a:srgbClr val="00B050"/>
                </a:solidFill>
              </a:rPr>
              <a:t> oft </a:t>
            </a:r>
            <a:r>
              <a:rPr lang="en-GB" sz="2800" dirty="0" err="1">
                <a:solidFill>
                  <a:srgbClr val="00B050"/>
                </a:solidFill>
              </a:rPr>
              <a:t>ótta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og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siðferðileg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álitamál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sem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felast</a:t>
            </a:r>
            <a:r>
              <a:rPr lang="en-GB" sz="2800" dirty="0">
                <a:solidFill>
                  <a:srgbClr val="00B050"/>
                </a:solidFill>
              </a:rPr>
              <a:t> í </a:t>
            </a:r>
            <a:r>
              <a:rPr lang="en-GB" sz="2800" dirty="0" err="1">
                <a:solidFill>
                  <a:srgbClr val="00B050"/>
                </a:solidFill>
              </a:rPr>
              <a:t>mannlegu</a:t>
            </a:r>
            <a:r>
              <a:rPr lang="en-GB" sz="2800" dirty="0">
                <a:solidFill>
                  <a:srgbClr val="00B050"/>
                </a:solidFill>
              </a:rPr>
              <a:t> </a:t>
            </a:r>
            <a:r>
              <a:rPr lang="en-GB" sz="2800" dirty="0" err="1">
                <a:solidFill>
                  <a:srgbClr val="00B050"/>
                </a:solidFill>
              </a:rPr>
              <a:t>eðli</a:t>
            </a:r>
            <a:r>
              <a:rPr lang="en-GB" sz="2800" dirty="0">
                <a:solidFill>
                  <a:srgbClr val="00B050"/>
                </a:solidFill>
              </a:rPr>
              <a:t>.</a:t>
            </a:r>
            <a:r>
              <a:rPr lang="en-GB" sz="2800" dirty="0"/>
              <a:t> </a:t>
            </a:r>
            <a:r>
              <a:rPr lang="en-GB" sz="2800" dirty="0" err="1"/>
              <a:t>Íslenskir</a:t>
            </a:r>
            <a:r>
              <a:rPr lang="en-GB" sz="2800" dirty="0"/>
              <a:t> </a:t>
            </a:r>
            <a:r>
              <a:rPr lang="en-GB" sz="2800" dirty="0" err="1"/>
              <a:t>höfundar</a:t>
            </a:r>
            <a:r>
              <a:rPr lang="en-GB" sz="2800" dirty="0"/>
              <a:t> </a:t>
            </a:r>
            <a:r>
              <a:rPr lang="en-GB" sz="2800" dirty="0" err="1"/>
              <a:t>hafa</a:t>
            </a:r>
            <a:r>
              <a:rPr lang="en-GB" sz="2800" dirty="0"/>
              <a:t> </a:t>
            </a:r>
            <a:r>
              <a:rPr lang="en-GB" sz="2800" dirty="0" err="1"/>
              <a:t>skapað</a:t>
            </a:r>
            <a:r>
              <a:rPr lang="en-GB" sz="2800" dirty="0"/>
              <a:t> </a:t>
            </a:r>
            <a:r>
              <a:rPr lang="en-GB" sz="2800" dirty="0" err="1"/>
              <a:t>sér</a:t>
            </a:r>
            <a:r>
              <a:rPr lang="en-GB" sz="2800" dirty="0"/>
              <a:t> </a:t>
            </a:r>
            <a:r>
              <a:rPr lang="en-GB" sz="2800" dirty="0" err="1"/>
              <a:t>sterka</a:t>
            </a:r>
            <a:r>
              <a:rPr lang="en-GB" sz="2800" dirty="0"/>
              <a:t> </a:t>
            </a:r>
            <a:r>
              <a:rPr lang="en-GB" sz="2800" dirty="0" err="1"/>
              <a:t>stöðu</a:t>
            </a:r>
            <a:r>
              <a:rPr lang="en-GB" sz="2800" dirty="0"/>
              <a:t> á </a:t>
            </a:r>
            <a:r>
              <a:rPr lang="en-GB" sz="2800" dirty="0" err="1"/>
              <a:t>þessu</a:t>
            </a:r>
            <a:r>
              <a:rPr lang="en-GB" sz="2800" dirty="0"/>
              <a:t> </a:t>
            </a:r>
            <a:r>
              <a:rPr lang="en-GB" sz="2800" dirty="0" err="1"/>
              <a:t>sviði</a:t>
            </a:r>
            <a:r>
              <a:rPr lang="en-GB" sz="2800" dirty="0"/>
              <a:t>, </a:t>
            </a:r>
            <a:r>
              <a:rPr lang="en-GB" sz="2800" dirty="0" err="1"/>
              <a:t>og</a:t>
            </a:r>
            <a:r>
              <a:rPr lang="en-GB" sz="2800" dirty="0"/>
              <a:t> Yrsa Sigurðardóttir er </a:t>
            </a:r>
            <a:r>
              <a:rPr lang="en-GB" sz="2800" dirty="0" err="1"/>
              <a:t>meðal</a:t>
            </a:r>
            <a:r>
              <a:rPr lang="en-GB" sz="2800" dirty="0"/>
              <a:t> </a:t>
            </a:r>
            <a:r>
              <a:rPr lang="en-GB" sz="2800" dirty="0" err="1"/>
              <a:t>þeirra</a:t>
            </a:r>
            <a:r>
              <a:rPr lang="en-GB" sz="2800" dirty="0"/>
              <a:t> </a:t>
            </a:r>
            <a:r>
              <a:rPr lang="en-GB" sz="2800" dirty="0" err="1"/>
              <a:t>fremstu</a:t>
            </a:r>
            <a:r>
              <a:rPr lang="en-GB" sz="2800" dirty="0"/>
              <a:t>. Í </a:t>
            </a:r>
            <a:r>
              <a:rPr lang="en-GB" sz="2800" dirty="0" err="1"/>
              <a:t>bókinni</a:t>
            </a:r>
            <a:r>
              <a:rPr lang="en-GB" sz="2800" dirty="0"/>
              <a:t> </a:t>
            </a:r>
            <a:r>
              <a:rPr lang="en-GB" sz="2800" i="1" dirty="0"/>
              <a:t>DNA</a:t>
            </a:r>
            <a:r>
              <a:rPr lang="en-GB" sz="2800" dirty="0"/>
              <a:t> </a:t>
            </a:r>
            <a:r>
              <a:rPr lang="en-GB" sz="2800" dirty="0" err="1"/>
              <a:t>fléttar</a:t>
            </a:r>
            <a:r>
              <a:rPr lang="en-GB" sz="2800" dirty="0"/>
              <a:t> </a:t>
            </a:r>
            <a:r>
              <a:rPr lang="en-GB" sz="2800" dirty="0" err="1"/>
              <a:t>hún</a:t>
            </a:r>
            <a:r>
              <a:rPr lang="en-GB" sz="2800" dirty="0"/>
              <a:t> saman </a:t>
            </a:r>
            <a:r>
              <a:rPr lang="en-GB" sz="2800" dirty="0" err="1"/>
              <a:t>harmleik</a:t>
            </a:r>
            <a:r>
              <a:rPr lang="en-GB" sz="2800" dirty="0"/>
              <a:t> </a:t>
            </a:r>
            <a:r>
              <a:rPr lang="en-GB" sz="2800" dirty="0" err="1"/>
              <a:t>og</a:t>
            </a:r>
            <a:r>
              <a:rPr lang="en-GB" sz="2800" dirty="0"/>
              <a:t> </a:t>
            </a:r>
            <a:r>
              <a:rPr lang="en-GB" sz="2800" dirty="0" err="1"/>
              <a:t>rannsókn</a:t>
            </a:r>
            <a:r>
              <a:rPr lang="en-GB" sz="2800" dirty="0"/>
              <a:t> á </a:t>
            </a:r>
            <a:r>
              <a:rPr lang="en-GB" sz="2800" dirty="0" err="1"/>
              <a:t>morðgátu</a:t>
            </a:r>
            <a:r>
              <a:rPr lang="en-GB" sz="2800" dirty="0"/>
              <a:t> á </a:t>
            </a:r>
            <a:r>
              <a:rPr lang="en-GB" sz="2800" dirty="0" err="1"/>
              <a:t>áhrifaríkan</a:t>
            </a:r>
            <a:r>
              <a:rPr lang="en-GB" sz="2800" dirty="0"/>
              <a:t> </a:t>
            </a:r>
            <a:r>
              <a:rPr lang="en-GB" sz="2800" dirty="0" err="1"/>
              <a:t>hátt</a:t>
            </a:r>
            <a:r>
              <a:rPr lang="en-GB" sz="2800" dirty="0"/>
              <a:t>. </a:t>
            </a:r>
            <a:r>
              <a:rPr lang="en-GB" sz="2800" dirty="0" err="1">
                <a:solidFill>
                  <a:srgbClr val="FF0000"/>
                </a:solidFill>
              </a:rPr>
              <a:t>Hvernig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notar</a:t>
            </a:r>
            <a:r>
              <a:rPr lang="en-GB" sz="2800" dirty="0">
                <a:solidFill>
                  <a:srgbClr val="FF0000"/>
                </a:solidFill>
              </a:rPr>
              <a:t> Yrsa </a:t>
            </a:r>
            <a:r>
              <a:rPr lang="en-GB" sz="2800" dirty="0" err="1">
                <a:solidFill>
                  <a:srgbClr val="FF0000"/>
                </a:solidFill>
              </a:rPr>
              <a:t>sálfræðilega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spennu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til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að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byggja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upp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óvissu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og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halda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lesandanum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föngnum</a:t>
            </a:r>
            <a:r>
              <a:rPr lang="en-GB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71037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CE504-BAA7-602F-4E04-7429436A3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Sjálfstætt</a:t>
            </a:r>
            <a:r>
              <a:rPr lang="en-GB" dirty="0"/>
              <a:t> </a:t>
            </a:r>
            <a:r>
              <a:rPr lang="en-GB" dirty="0" err="1"/>
              <a:t>fólk</a:t>
            </a:r>
            <a:r>
              <a:rPr lang="en-GB" dirty="0"/>
              <a:t> </a:t>
            </a:r>
            <a:r>
              <a:rPr lang="en-GB" dirty="0" err="1"/>
              <a:t>eftir</a:t>
            </a:r>
            <a:r>
              <a:rPr lang="en-GB" dirty="0"/>
              <a:t> Halldór Laxness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01EBB-E88A-C1E8-CAB7-62A61E60F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Íslensk </a:t>
            </a:r>
            <a:r>
              <a:rPr lang="en-GB" sz="2400" dirty="0" err="1">
                <a:solidFill>
                  <a:srgbClr val="00B050"/>
                </a:solidFill>
              </a:rPr>
              <a:t>bókmenntasaga</a:t>
            </a:r>
            <a:r>
              <a:rPr lang="en-GB" sz="2400" dirty="0">
                <a:solidFill>
                  <a:srgbClr val="00B050"/>
                </a:solidFill>
              </a:rPr>
              <a:t> er </a:t>
            </a:r>
            <a:r>
              <a:rPr lang="en-GB" sz="2400" dirty="0" err="1">
                <a:solidFill>
                  <a:srgbClr val="00B050"/>
                </a:solidFill>
              </a:rPr>
              <a:t>rík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af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verkum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sem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endurspegla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baráttu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mannsins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við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náttúruna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og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samfélagið</a:t>
            </a:r>
            <a:r>
              <a:rPr lang="en-GB" sz="2400" dirty="0">
                <a:solidFill>
                  <a:srgbClr val="00B050"/>
                </a:solidFill>
              </a:rPr>
              <a:t>. </a:t>
            </a:r>
            <a:r>
              <a:rPr lang="en-GB" sz="2400" dirty="0" err="1">
                <a:solidFill>
                  <a:srgbClr val="00B050"/>
                </a:solidFill>
              </a:rPr>
              <a:t>Skáldsögur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hafa</a:t>
            </a:r>
            <a:r>
              <a:rPr lang="en-GB" sz="2400" dirty="0">
                <a:solidFill>
                  <a:srgbClr val="00B050"/>
                </a:solidFill>
              </a:rPr>
              <a:t> oft </a:t>
            </a:r>
            <a:r>
              <a:rPr lang="en-GB" sz="2400" dirty="0" err="1">
                <a:solidFill>
                  <a:srgbClr val="00B050"/>
                </a:solidFill>
              </a:rPr>
              <a:t>verið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notaðar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til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að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varpa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ljósi</a:t>
            </a:r>
            <a:r>
              <a:rPr lang="en-GB" sz="2400" dirty="0">
                <a:solidFill>
                  <a:srgbClr val="00B050"/>
                </a:solidFill>
              </a:rPr>
              <a:t> á </a:t>
            </a:r>
            <a:r>
              <a:rPr lang="en-GB" sz="2400" dirty="0" err="1">
                <a:solidFill>
                  <a:srgbClr val="00B050"/>
                </a:solidFill>
              </a:rPr>
              <a:t>lífsskilyrði</a:t>
            </a:r>
            <a:r>
              <a:rPr lang="en-GB" sz="2400" dirty="0">
                <a:solidFill>
                  <a:srgbClr val="00B050"/>
                </a:solidFill>
              </a:rPr>
              <a:t>, </a:t>
            </a:r>
            <a:r>
              <a:rPr lang="en-GB" sz="2400" dirty="0" err="1">
                <a:solidFill>
                  <a:srgbClr val="00B050"/>
                </a:solidFill>
              </a:rPr>
              <a:t>sjálfstæði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og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hugmyndir</a:t>
            </a:r>
            <a:r>
              <a:rPr lang="en-GB" sz="2400" dirty="0">
                <a:solidFill>
                  <a:srgbClr val="00B050"/>
                </a:solidFill>
              </a:rPr>
              <a:t> um </a:t>
            </a:r>
            <a:r>
              <a:rPr lang="en-GB" sz="2400" dirty="0" err="1">
                <a:solidFill>
                  <a:srgbClr val="00B050"/>
                </a:solidFill>
              </a:rPr>
              <a:t>frelsi</a:t>
            </a:r>
            <a:r>
              <a:rPr lang="en-GB" sz="2400" dirty="0">
                <a:solidFill>
                  <a:srgbClr val="00B050"/>
                </a:solidFill>
              </a:rPr>
              <a:t>. </a:t>
            </a:r>
            <a:r>
              <a:rPr lang="en-GB" sz="2400" dirty="0"/>
              <a:t>Halldór Laxness, </a:t>
            </a:r>
            <a:r>
              <a:rPr lang="en-GB" sz="2400" dirty="0" err="1"/>
              <a:t>Nóbelsverðlaunahafi</a:t>
            </a:r>
            <a:r>
              <a:rPr lang="en-GB" sz="2400" dirty="0"/>
              <a:t>, er </a:t>
            </a:r>
            <a:r>
              <a:rPr lang="en-GB" sz="2400" dirty="0" err="1"/>
              <a:t>einn</a:t>
            </a:r>
            <a:r>
              <a:rPr lang="en-GB" sz="2400" dirty="0"/>
              <a:t> </a:t>
            </a:r>
            <a:r>
              <a:rPr lang="en-GB" sz="2400" dirty="0" err="1"/>
              <a:t>áhrifamesti</a:t>
            </a:r>
            <a:r>
              <a:rPr lang="en-GB" sz="2400" dirty="0"/>
              <a:t> </a:t>
            </a:r>
            <a:r>
              <a:rPr lang="en-GB" sz="2400" dirty="0" err="1"/>
              <a:t>höfundur</a:t>
            </a:r>
            <a:r>
              <a:rPr lang="en-GB" sz="2400" dirty="0"/>
              <a:t> </a:t>
            </a:r>
            <a:r>
              <a:rPr lang="en-GB" sz="2400" dirty="0" err="1"/>
              <a:t>Íslands</a:t>
            </a:r>
            <a:r>
              <a:rPr lang="en-GB" sz="2400" dirty="0"/>
              <a:t>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verk</a:t>
            </a:r>
            <a:r>
              <a:rPr lang="en-GB" sz="2400" dirty="0"/>
              <a:t> </a:t>
            </a:r>
            <a:r>
              <a:rPr lang="en-GB" sz="2400" dirty="0" err="1"/>
              <a:t>hans</a:t>
            </a:r>
            <a:r>
              <a:rPr lang="en-GB" sz="2400" dirty="0"/>
              <a:t> </a:t>
            </a:r>
            <a:r>
              <a:rPr lang="en-GB" sz="2400" dirty="0" err="1"/>
              <a:t>hafa</a:t>
            </a:r>
            <a:r>
              <a:rPr lang="en-GB" sz="2400" dirty="0"/>
              <a:t> </a:t>
            </a:r>
            <a:r>
              <a:rPr lang="en-GB" sz="2400" dirty="0" err="1"/>
              <a:t>mótað</a:t>
            </a:r>
            <a:r>
              <a:rPr lang="en-GB" sz="2400" dirty="0"/>
              <a:t> </a:t>
            </a:r>
            <a:r>
              <a:rPr lang="en-GB" sz="2400" dirty="0" err="1"/>
              <a:t>skilning</a:t>
            </a:r>
            <a:r>
              <a:rPr lang="en-GB" sz="2400" dirty="0"/>
              <a:t> </a:t>
            </a:r>
            <a:r>
              <a:rPr lang="en-GB" sz="2400" dirty="0" err="1"/>
              <a:t>okkar</a:t>
            </a:r>
            <a:r>
              <a:rPr lang="en-GB" sz="2400" dirty="0"/>
              <a:t> á </a:t>
            </a:r>
            <a:r>
              <a:rPr lang="en-GB" sz="2400" dirty="0" err="1"/>
              <a:t>þjóðarsál</a:t>
            </a:r>
            <a:r>
              <a:rPr lang="en-GB" sz="2400" dirty="0"/>
              <a:t>. Í </a:t>
            </a:r>
            <a:r>
              <a:rPr lang="en-GB" sz="2400" i="1" dirty="0" err="1"/>
              <a:t>Sjálfstæðu</a:t>
            </a:r>
            <a:r>
              <a:rPr lang="en-GB" sz="2400" i="1" dirty="0"/>
              <a:t> </a:t>
            </a:r>
            <a:r>
              <a:rPr lang="en-GB" sz="2400" i="1" dirty="0" err="1"/>
              <a:t>fólki</a:t>
            </a:r>
            <a:r>
              <a:rPr lang="en-GB" sz="2400" dirty="0"/>
              <a:t> </a:t>
            </a:r>
            <a:r>
              <a:rPr lang="en-GB" sz="2400" dirty="0" err="1"/>
              <a:t>dregur</a:t>
            </a:r>
            <a:r>
              <a:rPr lang="en-GB" sz="2400" dirty="0"/>
              <a:t> </a:t>
            </a:r>
            <a:r>
              <a:rPr lang="en-GB" sz="2400" dirty="0" err="1"/>
              <a:t>hann</a:t>
            </a:r>
            <a:r>
              <a:rPr lang="en-GB" sz="2400" dirty="0"/>
              <a:t> </a:t>
            </a:r>
            <a:r>
              <a:rPr lang="en-GB" sz="2400" dirty="0" err="1"/>
              <a:t>upp</a:t>
            </a:r>
            <a:r>
              <a:rPr lang="en-GB" sz="2400" dirty="0"/>
              <a:t> </a:t>
            </a:r>
            <a:r>
              <a:rPr lang="en-GB" sz="2400" dirty="0" err="1"/>
              <a:t>mynd</a:t>
            </a:r>
            <a:r>
              <a:rPr lang="en-GB" sz="2400" dirty="0"/>
              <a:t> </a:t>
            </a:r>
            <a:r>
              <a:rPr lang="en-GB" sz="2400" dirty="0" err="1"/>
              <a:t>af</a:t>
            </a:r>
            <a:r>
              <a:rPr lang="en-GB" sz="2400" dirty="0"/>
              <a:t> </a:t>
            </a:r>
            <a:r>
              <a:rPr lang="en-GB" sz="2400" dirty="0" err="1"/>
              <a:t>harðri</a:t>
            </a:r>
            <a:r>
              <a:rPr lang="en-GB" sz="2400" dirty="0"/>
              <a:t> </a:t>
            </a:r>
            <a:r>
              <a:rPr lang="en-GB" sz="2400" dirty="0" err="1"/>
              <a:t>lífsbaráttu</a:t>
            </a:r>
            <a:r>
              <a:rPr lang="en-GB" sz="2400" dirty="0"/>
              <a:t> </a:t>
            </a:r>
            <a:r>
              <a:rPr lang="en-GB" sz="2400" dirty="0" err="1"/>
              <a:t>smábýlisbónda</a:t>
            </a:r>
            <a:r>
              <a:rPr lang="en-GB" sz="2400" dirty="0"/>
              <a:t>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spyr</a:t>
            </a:r>
            <a:r>
              <a:rPr lang="en-GB" sz="2400" dirty="0"/>
              <a:t> </a:t>
            </a:r>
            <a:r>
              <a:rPr lang="en-GB" sz="2400" dirty="0" err="1"/>
              <a:t>hvað</a:t>
            </a:r>
            <a:r>
              <a:rPr lang="en-GB" sz="2400" dirty="0"/>
              <a:t> </a:t>
            </a:r>
            <a:r>
              <a:rPr lang="en-GB" sz="2400" dirty="0" err="1"/>
              <a:t>sjálfstæði</a:t>
            </a:r>
            <a:r>
              <a:rPr lang="en-GB" sz="2400" dirty="0"/>
              <a:t> </a:t>
            </a:r>
            <a:r>
              <a:rPr lang="en-GB" sz="2400" dirty="0" err="1"/>
              <a:t>raunverulega</a:t>
            </a:r>
            <a:r>
              <a:rPr lang="en-GB" sz="2400" dirty="0"/>
              <a:t> </a:t>
            </a:r>
            <a:r>
              <a:rPr lang="en-GB" sz="2400" dirty="0" err="1"/>
              <a:t>þýðir</a:t>
            </a:r>
            <a:r>
              <a:rPr lang="en-GB" sz="2400" dirty="0"/>
              <a:t>. </a:t>
            </a:r>
            <a:r>
              <a:rPr lang="en-GB" sz="2400" dirty="0" err="1">
                <a:solidFill>
                  <a:srgbClr val="FF0000"/>
                </a:solidFill>
              </a:rPr>
              <a:t>Þessi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ritgerð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fjallar</a:t>
            </a:r>
            <a:r>
              <a:rPr lang="en-GB" sz="2400" dirty="0">
                <a:solidFill>
                  <a:srgbClr val="FF0000"/>
                </a:solidFill>
              </a:rPr>
              <a:t> um </a:t>
            </a:r>
            <a:r>
              <a:rPr lang="en-GB" sz="2400" dirty="0" err="1">
                <a:solidFill>
                  <a:srgbClr val="FF0000"/>
                </a:solidFill>
              </a:rPr>
              <a:t>hvernig</a:t>
            </a:r>
            <a:r>
              <a:rPr lang="en-GB" sz="2400" dirty="0">
                <a:solidFill>
                  <a:srgbClr val="FF0000"/>
                </a:solidFill>
              </a:rPr>
              <a:t> Halldór Laxness </a:t>
            </a:r>
            <a:r>
              <a:rPr lang="en-GB" sz="2400" dirty="0" err="1">
                <a:solidFill>
                  <a:srgbClr val="FF0000"/>
                </a:solidFill>
              </a:rPr>
              <a:t>gagnrýnir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hugmyndina</a:t>
            </a:r>
            <a:r>
              <a:rPr lang="en-GB" sz="2400" dirty="0">
                <a:solidFill>
                  <a:srgbClr val="FF0000"/>
                </a:solidFill>
              </a:rPr>
              <a:t> um </a:t>
            </a:r>
            <a:r>
              <a:rPr lang="en-GB" sz="2400" dirty="0" err="1">
                <a:solidFill>
                  <a:srgbClr val="FF0000"/>
                </a:solidFill>
              </a:rPr>
              <a:t>algjört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sjálfstæði</a:t>
            </a:r>
            <a:r>
              <a:rPr lang="en-GB" sz="2400" dirty="0">
                <a:solidFill>
                  <a:srgbClr val="FF0000"/>
                </a:solidFill>
              </a:rPr>
              <a:t> í </a:t>
            </a:r>
            <a:r>
              <a:rPr lang="en-GB" sz="2400" dirty="0" err="1">
                <a:solidFill>
                  <a:srgbClr val="FF0000"/>
                </a:solidFill>
              </a:rPr>
              <a:t>samfélagi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sem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krefst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samvinnu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869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FF71E-0A47-1B62-8B18-E7E98C414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B995C-00AC-B73F-9F16-5326CE043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Sjálfstætt</a:t>
            </a:r>
            <a:r>
              <a:rPr lang="en-GB" dirty="0"/>
              <a:t> </a:t>
            </a:r>
            <a:r>
              <a:rPr lang="en-GB" dirty="0" err="1"/>
              <a:t>fólk</a:t>
            </a:r>
            <a:r>
              <a:rPr lang="en-GB" dirty="0"/>
              <a:t> </a:t>
            </a:r>
            <a:r>
              <a:rPr lang="en-GB" dirty="0" err="1"/>
              <a:t>eftir</a:t>
            </a:r>
            <a:r>
              <a:rPr lang="en-GB" dirty="0"/>
              <a:t> Halldór Laxness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338C9-72CE-2072-C28E-B4775253D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Íslensk </a:t>
            </a:r>
            <a:r>
              <a:rPr lang="en-GB" sz="2400" dirty="0" err="1">
                <a:solidFill>
                  <a:srgbClr val="00B050"/>
                </a:solidFill>
              </a:rPr>
              <a:t>bókmenntasaga</a:t>
            </a:r>
            <a:r>
              <a:rPr lang="en-GB" sz="2400" dirty="0">
                <a:solidFill>
                  <a:srgbClr val="00B050"/>
                </a:solidFill>
              </a:rPr>
              <a:t> er </a:t>
            </a:r>
            <a:r>
              <a:rPr lang="en-GB" sz="2400" dirty="0" err="1">
                <a:solidFill>
                  <a:srgbClr val="00B050"/>
                </a:solidFill>
              </a:rPr>
              <a:t>rík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af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verkum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sem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endurspegla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baráttu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mannsins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við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náttúruna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og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samfélagið</a:t>
            </a:r>
            <a:r>
              <a:rPr lang="en-GB" sz="2400" dirty="0">
                <a:solidFill>
                  <a:srgbClr val="00B050"/>
                </a:solidFill>
              </a:rPr>
              <a:t>. </a:t>
            </a:r>
            <a:r>
              <a:rPr lang="en-GB" sz="2400" dirty="0" err="1">
                <a:solidFill>
                  <a:srgbClr val="00B050"/>
                </a:solidFill>
              </a:rPr>
              <a:t>Skáldsögur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hafa</a:t>
            </a:r>
            <a:r>
              <a:rPr lang="en-GB" sz="2400" dirty="0">
                <a:solidFill>
                  <a:srgbClr val="00B050"/>
                </a:solidFill>
              </a:rPr>
              <a:t> oft </a:t>
            </a:r>
            <a:r>
              <a:rPr lang="en-GB" sz="2400" dirty="0" err="1">
                <a:solidFill>
                  <a:srgbClr val="00B050"/>
                </a:solidFill>
              </a:rPr>
              <a:t>verið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notaðar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til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að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varpa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ljósi</a:t>
            </a:r>
            <a:r>
              <a:rPr lang="en-GB" sz="2400" dirty="0">
                <a:solidFill>
                  <a:srgbClr val="00B050"/>
                </a:solidFill>
              </a:rPr>
              <a:t> á </a:t>
            </a:r>
            <a:r>
              <a:rPr lang="en-GB" sz="2400" dirty="0" err="1">
                <a:solidFill>
                  <a:srgbClr val="00B050"/>
                </a:solidFill>
              </a:rPr>
              <a:t>lífsskilyrði</a:t>
            </a:r>
            <a:r>
              <a:rPr lang="en-GB" sz="2400" dirty="0">
                <a:solidFill>
                  <a:srgbClr val="00B050"/>
                </a:solidFill>
              </a:rPr>
              <a:t>, </a:t>
            </a:r>
            <a:r>
              <a:rPr lang="en-GB" sz="2400" dirty="0" err="1">
                <a:solidFill>
                  <a:srgbClr val="00B050"/>
                </a:solidFill>
              </a:rPr>
              <a:t>sjálfstæði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og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hugmyndir</a:t>
            </a:r>
            <a:r>
              <a:rPr lang="en-GB" sz="2400" dirty="0">
                <a:solidFill>
                  <a:srgbClr val="00B050"/>
                </a:solidFill>
              </a:rPr>
              <a:t> um </a:t>
            </a:r>
            <a:r>
              <a:rPr lang="en-GB" sz="2400" dirty="0" err="1">
                <a:solidFill>
                  <a:srgbClr val="00B050"/>
                </a:solidFill>
              </a:rPr>
              <a:t>frelsi</a:t>
            </a:r>
            <a:r>
              <a:rPr lang="en-GB" sz="2400" dirty="0">
                <a:solidFill>
                  <a:srgbClr val="00B050"/>
                </a:solidFill>
              </a:rPr>
              <a:t>. </a:t>
            </a:r>
            <a:r>
              <a:rPr lang="en-GB" sz="2400" dirty="0"/>
              <a:t>Halldór Laxness, </a:t>
            </a:r>
            <a:r>
              <a:rPr lang="en-GB" sz="2400" dirty="0" err="1"/>
              <a:t>Nóbelsverðlaunahafi</a:t>
            </a:r>
            <a:r>
              <a:rPr lang="en-GB" sz="2400" dirty="0"/>
              <a:t>, er </a:t>
            </a:r>
            <a:r>
              <a:rPr lang="en-GB" sz="2400" dirty="0" err="1"/>
              <a:t>einn</a:t>
            </a:r>
            <a:r>
              <a:rPr lang="en-GB" sz="2400" dirty="0"/>
              <a:t> </a:t>
            </a:r>
            <a:r>
              <a:rPr lang="en-GB" sz="2400" dirty="0" err="1"/>
              <a:t>áhrifamesti</a:t>
            </a:r>
            <a:r>
              <a:rPr lang="en-GB" sz="2400" dirty="0"/>
              <a:t> </a:t>
            </a:r>
            <a:r>
              <a:rPr lang="en-GB" sz="2400" dirty="0" err="1"/>
              <a:t>höfundur</a:t>
            </a:r>
            <a:r>
              <a:rPr lang="en-GB" sz="2400" dirty="0"/>
              <a:t> </a:t>
            </a:r>
            <a:r>
              <a:rPr lang="en-GB" sz="2400" dirty="0" err="1"/>
              <a:t>Íslands</a:t>
            </a:r>
            <a:r>
              <a:rPr lang="en-GB" sz="2400" dirty="0"/>
              <a:t>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verk</a:t>
            </a:r>
            <a:r>
              <a:rPr lang="en-GB" sz="2400" dirty="0"/>
              <a:t> </a:t>
            </a:r>
            <a:r>
              <a:rPr lang="en-GB" sz="2400" dirty="0" err="1"/>
              <a:t>hans</a:t>
            </a:r>
            <a:r>
              <a:rPr lang="en-GB" sz="2400" dirty="0"/>
              <a:t> </a:t>
            </a:r>
            <a:r>
              <a:rPr lang="en-GB" sz="2400" dirty="0" err="1"/>
              <a:t>hafa</a:t>
            </a:r>
            <a:r>
              <a:rPr lang="en-GB" sz="2400" dirty="0"/>
              <a:t> </a:t>
            </a:r>
            <a:r>
              <a:rPr lang="en-GB" sz="2400" dirty="0" err="1"/>
              <a:t>mótað</a:t>
            </a:r>
            <a:r>
              <a:rPr lang="en-GB" sz="2400" dirty="0"/>
              <a:t> </a:t>
            </a:r>
            <a:r>
              <a:rPr lang="en-GB" sz="2400" dirty="0" err="1"/>
              <a:t>skilning</a:t>
            </a:r>
            <a:r>
              <a:rPr lang="en-GB" sz="2400" dirty="0"/>
              <a:t> </a:t>
            </a:r>
            <a:r>
              <a:rPr lang="en-GB" sz="2400" dirty="0" err="1"/>
              <a:t>okkar</a:t>
            </a:r>
            <a:r>
              <a:rPr lang="en-GB" sz="2400" dirty="0"/>
              <a:t> á </a:t>
            </a:r>
            <a:r>
              <a:rPr lang="en-GB" sz="2400" dirty="0" err="1"/>
              <a:t>þjóðarsál</a:t>
            </a:r>
            <a:r>
              <a:rPr lang="en-GB" sz="2400" dirty="0"/>
              <a:t>. Í </a:t>
            </a:r>
            <a:r>
              <a:rPr lang="en-GB" sz="2400" i="1" dirty="0" err="1"/>
              <a:t>Sjálfstæðu</a:t>
            </a:r>
            <a:r>
              <a:rPr lang="en-GB" sz="2400" i="1" dirty="0"/>
              <a:t> </a:t>
            </a:r>
            <a:r>
              <a:rPr lang="en-GB" sz="2400" i="1" dirty="0" err="1"/>
              <a:t>fólki</a:t>
            </a:r>
            <a:r>
              <a:rPr lang="en-GB" sz="2400" dirty="0"/>
              <a:t> </a:t>
            </a:r>
            <a:r>
              <a:rPr lang="en-GB" sz="2400" dirty="0" err="1"/>
              <a:t>dregur</a:t>
            </a:r>
            <a:r>
              <a:rPr lang="en-GB" sz="2400" dirty="0"/>
              <a:t> </a:t>
            </a:r>
            <a:r>
              <a:rPr lang="en-GB" sz="2400" dirty="0" err="1"/>
              <a:t>hann</a:t>
            </a:r>
            <a:r>
              <a:rPr lang="en-GB" sz="2400" dirty="0"/>
              <a:t> </a:t>
            </a:r>
            <a:r>
              <a:rPr lang="en-GB" sz="2400" dirty="0" err="1"/>
              <a:t>upp</a:t>
            </a:r>
            <a:r>
              <a:rPr lang="en-GB" sz="2400" dirty="0"/>
              <a:t> </a:t>
            </a:r>
            <a:r>
              <a:rPr lang="en-GB" sz="2400" dirty="0" err="1"/>
              <a:t>mynd</a:t>
            </a:r>
            <a:r>
              <a:rPr lang="en-GB" sz="2400" dirty="0"/>
              <a:t> </a:t>
            </a:r>
            <a:r>
              <a:rPr lang="en-GB" sz="2400" dirty="0" err="1"/>
              <a:t>af</a:t>
            </a:r>
            <a:r>
              <a:rPr lang="en-GB" sz="2400" dirty="0"/>
              <a:t> </a:t>
            </a:r>
            <a:r>
              <a:rPr lang="en-GB" sz="2400" dirty="0" err="1"/>
              <a:t>harðri</a:t>
            </a:r>
            <a:r>
              <a:rPr lang="en-GB" sz="2400" dirty="0"/>
              <a:t> </a:t>
            </a:r>
            <a:r>
              <a:rPr lang="en-GB" sz="2400" dirty="0" err="1"/>
              <a:t>lífsbaráttu</a:t>
            </a:r>
            <a:r>
              <a:rPr lang="en-GB" sz="2400" dirty="0"/>
              <a:t> </a:t>
            </a:r>
            <a:r>
              <a:rPr lang="en-GB" sz="2400" dirty="0" err="1"/>
              <a:t>smábýlisbónda</a:t>
            </a:r>
            <a:r>
              <a:rPr lang="en-GB" sz="2400" dirty="0"/>
              <a:t>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spyr</a:t>
            </a:r>
            <a:r>
              <a:rPr lang="en-GB" sz="2400" dirty="0"/>
              <a:t> </a:t>
            </a:r>
            <a:r>
              <a:rPr lang="en-GB" sz="2400" dirty="0" err="1"/>
              <a:t>hvað</a:t>
            </a:r>
            <a:r>
              <a:rPr lang="en-GB" sz="2400" dirty="0"/>
              <a:t> </a:t>
            </a:r>
            <a:r>
              <a:rPr lang="en-GB" sz="2400" dirty="0" err="1"/>
              <a:t>sjálfstæði</a:t>
            </a:r>
            <a:r>
              <a:rPr lang="en-GB" sz="2400" dirty="0"/>
              <a:t> </a:t>
            </a:r>
            <a:r>
              <a:rPr lang="en-GB" sz="2400" dirty="0" err="1"/>
              <a:t>raunverulega</a:t>
            </a:r>
            <a:r>
              <a:rPr lang="en-GB" sz="2400" dirty="0"/>
              <a:t> </a:t>
            </a:r>
            <a:r>
              <a:rPr lang="en-GB" sz="2400" dirty="0" err="1"/>
              <a:t>þýðir</a:t>
            </a:r>
            <a:r>
              <a:rPr lang="en-GB" sz="2400" dirty="0"/>
              <a:t>. </a:t>
            </a:r>
            <a:r>
              <a:rPr lang="en-GB" sz="2400" dirty="0" err="1">
                <a:solidFill>
                  <a:srgbClr val="C00000"/>
                </a:solidFill>
              </a:rPr>
              <a:t>Hvernig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gagnrýnir</a:t>
            </a:r>
            <a:r>
              <a:rPr lang="en-GB" sz="2400" dirty="0">
                <a:solidFill>
                  <a:srgbClr val="C00000"/>
                </a:solidFill>
              </a:rPr>
              <a:t> Halldór Laxness </a:t>
            </a:r>
            <a:r>
              <a:rPr lang="en-GB" sz="2400" dirty="0" err="1">
                <a:solidFill>
                  <a:srgbClr val="C00000"/>
                </a:solidFill>
              </a:rPr>
              <a:t>hugmyndina</a:t>
            </a:r>
            <a:r>
              <a:rPr lang="en-GB" sz="2400" dirty="0">
                <a:solidFill>
                  <a:srgbClr val="C00000"/>
                </a:solidFill>
              </a:rPr>
              <a:t> um </a:t>
            </a:r>
            <a:r>
              <a:rPr lang="en-GB" sz="2400" dirty="0" err="1">
                <a:solidFill>
                  <a:srgbClr val="C00000"/>
                </a:solidFill>
              </a:rPr>
              <a:t>algjört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sjálfstæði</a:t>
            </a:r>
            <a:r>
              <a:rPr lang="en-GB" sz="2400" dirty="0">
                <a:solidFill>
                  <a:srgbClr val="C00000"/>
                </a:solidFill>
              </a:rPr>
              <a:t> í </a:t>
            </a:r>
            <a:r>
              <a:rPr lang="en-GB" sz="2400" dirty="0" err="1">
                <a:solidFill>
                  <a:srgbClr val="C00000"/>
                </a:solidFill>
              </a:rPr>
              <a:t>samfélagi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sem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krefst</a:t>
            </a:r>
            <a:r>
              <a:rPr lang="en-GB" sz="2400" dirty="0">
                <a:solidFill>
                  <a:srgbClr val="C00000"/>
                </a:solidFill>
              </a:rPr>
              <a:t> </a:t>
            </a:r>
            <a:r>
              <a:rPr lang="en-GB" sz="2400" dirty="0" err="1">
                <a:solidFill>
                  <a:srgbClr val="C00000"/>
                </a:solidFill>
              </a:rPr>
              <a:t>samvinnu</a:t>
            </a:r>
            <a:r>
              <a:rPr lang="en-GB" sz="24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46585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4BE1F-A37D-D446-8D7E-C00C76B54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Kvikmyndin</a:t>
            </a:r>
            <a:r>
              <a:rPr lang="en-GB" dirty="0"/>
              <a:t> Grease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6B1CB-4E39-790A-E5E1-46DBDA3C0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600" dirty="0" err="1">
                <a:solidFill>
                  <a:srgbClr val="00B050"/>
                </a:solidFill>
              </a:rPr>
              <a:t>Kvikmyndir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hafa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lengi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verið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áhrifarík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listform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sem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endurspegla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tíðaranda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og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menningarleg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gildi</a:t>
            </a:r>
            <a:r>
              <a:rPr lang="en-GB" sz="2600" dirty="0">
                <a:solidFill>
                  <a:srgbClr val="00B050"/>
                </a:solidFill>
              </a:rPr>
              <a:t>. </a:t>
            </a:r>
            <a:r>
              <a:rPr lang="en-GB" sz="2600" dirty="0" err="1">
                <a:solidFill>
                  <a:srgbClr val="00B050"/>
                </a:solidFill>
              </a:rPr>
              <a:t>Söng</a:t>
            </a:r>
            <a:r>
              <a:rPr lang="en-GB" sz="2600" dirty="0">
                <a:solidFill>
                  <a:srgbClr val="00B050"/>
                </a:solidFill>
              </a:rPr>
              <a:t>- </a:t>
            </a:r>
            <a:r>
              <a:rPr lang="en-GB" sz="2600" dirty="0" err="1">
                <a:solidFill>
                  <a:srgbClr val="00B050"/>
                </a:solidFill>
              </a:rPr>
              <a:t>og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dansmyndir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hafa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sérstaklega</a:t>
            </a:r>
            <a:r>
              <a:rPr lang="en-GB" sz="2600" dirty="0">
                <a:solidFill>
                  <a:srgbClr val="00B050"/>
                </a:solidFill>
              </a:rPr>
              <a:t> haft </a:t>
            </a:r>
            <a:r>
              <a:rPr lang="en-GB" sz="2600" dirty="0" err="1">
                <a:solidFill>
                  <a:srgbClr val="00B050"/>
                </a:solidFill>
              </a:rPr>
              <a:t>þann</a:t>
            </a:r>
            <a:r>
              <a:rPr lang="en-GB" sz="2600" dirty="0">
                <a:solidFill>
                  <a:srgbClr val="00B050"/>
                </a:solidFill>
              </a:rPr>
              <a:t> kraft </a:t>
            </a:r>
            <a:r>
              <a:rPr lang="en-GB" sz="2600" dirty="0" err="1">
                <a:solidFill>
                  <a:srgbClr val="00B050"/>
                </a:solidFill>
              </a:rPr>
              <a:t>að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sameina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skemmtun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og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tónlist</a:t>
            </a:r>
            <a:r>
              <a:rPr lang="en-GB" sz="2600" dirty="0">
                <a:solidFill>
                  <a:srgbClr val="00B050"/>
                </a:solidFill>
              </a:rPr>
              <a:t> í </a:t>
            </a:r>
            <a:r>
              <a:rPr lang="en-GB" sz="2600" dirty="0" err="1">
                <a:solidFill>
                  <a:srgbClr val="00B050"/>
                </a:solidFill>
              </a:rPr>
              <a:t>lifandi</a:t>
            </a:r>
            <a:r>
              <a:rPr lang="en-GB" sz="2600" dirty="0">
                <a:solidFill>
                  <a:srgbClr val="00B050"/>
                </a:solidFill>
              </a:rPr>
              <a:t> </a:t>
            </a:r>
            <a:r>
              <a:rPr lang="en-GB" sz="2600" dirty="0" err="1">
                <a:solidFill>
                  <a:srgbClr val="00B050"/>
                </a:solidFill>
              </a:rPr>
              <a:t>frásögn</a:t>
            </a:r>
            <a:r>
              <a:rPr lang="en-GB" sz="2600" dirty="0">
                <a:solidFill>
                  <a:srgbClr val="00B050"/>
                </a:solidFill>
              </a:rPr>
              <a:t>. </a:t>
            </a:r>
            <a:r>
              <a:rPr lang="en-GB" sz="2600" dirty="0"/>
              <a:t>Ein </a:t>
            </a:r>
            <a:r>
              <a:rPr lang="en-GB" sz="2600" dirty="0" err="1"/>
              <a:t>þekktasta</a:t>
            </a:r>
            <a:r>
              <a:rPr lang="en-GB" sz="2600" dirty="0"/>
              <a:t> </a:t>
            </a:r>
            <a:r>
              <a:rPr lang="en-GB" sz="2600" dirty="0" err="1"/>
              <a:t>þeirra</a:t>
            </a:r>
            <a:r>
              <a:rPr lang="en-GB" sz="2600" dirty="0"/>
              <a:t> er </a:t>
            </a:r>
            <a:r>
              <a:rPr lang="en-GB" sz="2600" i="1" dirty="0"/>
              <a:t>Grease</a:t>
            </a:r>
            <a:r>
              <a:rPr lang="en-GB" sz="2600" dirty="0"/>
              <a:t>, </a:t>
            </a:r>
            <a:r>
              <a:rPr lang="en-GB" sz="2600" dirty="0" err="1"/>
              <a:t>sem</a:t>
            </a:r>
            <a:r>
              <a:rPr lang="en-GB" sz="2600" dirty="0"/>
              <a:t> </a:t>
            </a:r>
            <a:r>
              <a:rPr lang="en-GB" sz="2600" dirty="0" err="1"/>
              <a:t>kom</a:t>
            </a:r>
            <a:r>
              <a:rPr lang="en-GB" sz="2600" dirty="0"/>
              <a:t> </a:t>
            </a:r>
            <a:r>
              <a:rPr lang="en-GB" sz="2600" dirty="0" err="1"/>
              <a:t>út</a:t>
            </a:r>
            <a:r>
              <a:rPr lang="en-GB" sz="2600" dirty="0"/>
              <a:t> </a:t>
            </a:r>
            <a:r>
              <a:rPr lang="en-GB" sz="2600" dirty="0" err="1"/>
              <a:t>árið</a:t>
            </a:r>
            <a:r>
              <a:rPr lang="en-GB" sz="2600" dirty="0"/>
              <a:t> 1978 </a:t>
            </a:r>
            <a:r>
              <a:rPr lang="en-GB" sz="2600" dirty="0" err="1"/>
              <a:t>og</a:t>
            </a:r>
            <a:r>
              <a:rPr lang="en-GB" sz="2600" dirty="0"/>
              <a:t> </a:t>
            </a:r>
            <a:r>
              <a:rPr lang="en-GB" sz="2600" dirty="0" err="1"/>
              <a:t>varð</a:t>
            </a:r>
            <a:r>
              <a:rPr lang="en-GB" sz="2600" dirty="0"/>
              <a:t> </a:t>
            </a:r>
            <a:r>
              <a:rPr lang="en-GB" sz="2600" dirty="0" err="1"/>
              <a:t>táknmynd</a:t>
            </a:r>
            <a:r>
              <a:rPr lang="en-GB" sz="2600" dirty="0"/>
              <a:t> </a:t>
            </a:r>
            <a:r>
              <a:rPr lang="en-GB" sz="2600" dirty="0" err="1"/>
              <a:t>unglingsmenningar</a:t>
            </a:r>
            <a:r>
              <a:rPr lang="en-GB" sz="2600" dirty="0"/>
              <a:t> </a:t>
            </a:r>
            <a:r>
              <a:rPr lang="en-GB" sz="2600" dirty="0" err="1"/>
              <a:t>eftirstríðsáranna</a:t>
            </a:r>
            <a:r>
              <a:rPr lang="en-GB" sz="2600" dirty="0"/>
              <a:t>. </a:t>
            </a:r>
            <a:r>
              <a:rPr lang="en-GB" sz="2600" dirty="0" err="1"/>
              <a:t>Myndin</a:t>
            </a:r>
            <a:r>
              <a:rPr lang="en-GB" sz="2600" dirty="0"/>
              <a:t> </a:t>
            </a:r>
            <a:r>
              <a:rPr lang="en-GB" sz="2600" dirty="0" err="1"/>
              <a:t>fjallar</a:t>
            </a:r>
            <a:r>
              <a:rPr lang="en-GB" sz="2600" dirty="0"/>
              <a:t> um </a:t>
            </a:r>
            <a:r>
              <a:rPr lang="en-GB" sz="2600" dirty="0" err="1"/>
              <a:t>ást</a:t>
            </a:r>
            <a:r>
              <a:rPr lang="en-GB" sz="2600" dirty="0"/>
              <a:t>, </a:t>
            </a:r>
            <a:r>
              <a:rPr lang="en-GB" sz="2600" dirty="0" err="1"/>
              <a:t>vináttu</a:t>
            </a:r>
            <a:r>
              <a:rPr lang="en-GB" sz="2600" dirty="0"/>
              <a:t> </a:t>
            </a:r>
            <a:r>
              <a:rPr lang="en-GB" sz="2600" dirty="0" err="1"/>
              <a:t>og</a:t>
            </a:r>
            <a:r>
              <a:rPr lang="en-GB" sz="2600" dirty="0"/>
              <a:t> </a:t>
            </a:r>
            <a:r>
              <a:rPr lang="en-GB" sz="2600" dirty="0" err="1"/>
              <a:t>sjálfsmynd</a:t>
            </a:r>
            <a:r>
              <a:rPr lang="en-GB" sz="2600" dirty="0"/>
              <a:t> í </a:t>
            </a:r>
            <a:r>
              <a:rPr lang="en-GB" sz="2600" dirty="0" err="1"/>
              <a:t>heimi</a:t>
            </a:r>
            <a:r>
              <a:rPr lang="en-GB" sz="2600" dirty="0"/>
              <a:t> </a:t>
            </a:r>
            <a:r>
              <a:rPr lang="en-GB" sz="2600" dirty="0" err="1"/>
              <a:t>unglinga</a:t>
            </a:r>
            <a:r>
              <a:rPr lang="en-GB" sz="2600" dirty="0"/>
              <a:t>. </a:t>
            </a:r>
            <a:r>
              <a:rPr lang="en-GB" sz="2600" dirty="0" err="1">
                <a:solidFill>
                  <a:srgbClr val="FF0000"/>
                </a:solidFill>
              </a:rPr>
              <a:t>Þessi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ritgerð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fjallar</a:t>
            </a:r>
            <a:r>
              <a:rPr lang="en-GB" sz="2600" dirty="0">
                <a:solidFill>
                  <a:srgbClr val="FF0000"/>
                </a:solidFill>
              </a:rPr>
              <a:t> um </a:t>
            </a:r>
            <a:r>
              <a:rPr lang="en-GB" sz="2600" dirty="0" err="1">
                <a:solidFill>
                  <a:srgbClr val="FF0000"/>
                </a:solidFill>
              </a:rPr>
              <a:t>hvernig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i="1" dirty="0">
                <a:solidFill>
                  <a:srgbClr val="FF0000"/>
                </a:solidFill>
              </a:rPr>
              <a:t>Grease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endurspeglar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hugmyndir</a:t>
            </a:r>
            <a:r>
              <a:rPr lang="en-GB" sz="2600" dirty="0">
                <a:solidFill>
                  <a:srgbClr val="FF0000"/>
                </a:solidFill>
              </a:rPr>
              <a:t> um </a:t>
            </a:r>
            <a:r>
              <a:rPr lang="en-GB" sz="2600" dirty="0" err="1">
                <a:solidFill>
                  <a:srgbClr val="FF0000"/>
                </a:solidFill>
              </a:rPr>
              <a:t>ást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og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félagslegar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væntingar</a:t>
            </a:r>
            <a:r>
              <a:rPr lang="en-GB" sz="2600" dirty="0">
                <a:solidFill>
                  <a:srgbClr val="FF0000"/>
                </a:solidFill>
              </a:rPr>
              <a:t> í </a:t>
            </a:r>
            <a:r>
              <a:rPr lang="en-GB" sz="2600" dirty="0" err="1">
                <a:solidFill>
                  <a:srgbClr val="FF0000"/>
                </a:solidFill>
              </a:rPr>
              <a:t>bandarísku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samfélagi</a:t>
            </a:r>
            <a:r>
              <a:rPr lang="en-GB" sz="2600" dirty="0">
                <a:solidFill>
                  <a:srgbClr val="FF0000"/>
                </a:solidFill>
              </a:rPr>
              <a:t> á </a:t>
            </a:r>
            <a:r>
              <a:rPr lang="en-GB" sz="2600" dirty="0" err="1">
                <a:solidFill>
                  <a:srgbClr val="FF0000"/>
                </a:solidFill>
              </a:rPr>
              <a:t>sjötta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áratugnum</a:t>
            </a:r>
            <a:r>
              <a:rPr lang="en-GB" sz="2600" dirty="0">
                <a:solidFill>
                  <a:srgbClr val="FF0000"/>
                </a:solidFill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301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CCE9F-9A24-ECD7-04B5-48BF8A594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Kvikmyndin</a:t>
            </a:r>
            <a:r>
              <a:rPr lang="en-GB" dirty="0"/>
              <a:t> grease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DB31B-DA5A-E320-84EC-EA938D260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 err="1">
                <a:solidFill>
                  <a:srgbClr val="00B050"/>
                </a:solidFill>
              </a:rPr>
              <a:t>Kvikmyndir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hafa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lengi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verið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áhrifarík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listform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sem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endurspegla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tíðaranda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og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menningarleg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gildi</a:t>
            </a:r>
            <a:r>
              <a:rPr lang="en-GB" sz="2400" dirty="0">
                <a:solidFill>
                  <a:srgbClr val="00B050"/>
                </a:solidFill>
              </a:rPr>
              <a:t>. </a:t>
            </a:r>
            <a:r>
              <a:rPr lang="en-GB" sz="2400" dirty="0" err="1">
                <a:solidFill>
                  <a:srgbClr val="00B050"/>
                </a:solidFill>
              </a:rPr>
              <a:t>Söng</a:t>
            </a:r>
            <a:r>
              <a:rPr lang="en-GB" sz="2400" dirty="0">
                <a:solidFill>
                  <a:srgbClr val="00B050"/>
                </a:solidFill>
              </a:rPr>
              <a:t>- </a:t>
            </a:r>
            <a:r>
              <a:rPr lang="en-GB" sz="2400" dirty="0" err="1">
                <a:solidFill>
                  <a:srgbClr val="00B050"/>
                </a:solidFill>
              </a:rPr>
              <a:t>og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dansmyndir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hafa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sérstaklega</a:t>
            </a:r>
            <a:r>
              <a:rPr lang="en-GB" sz="2400" dirty="0">
                <a:solidFill>
                  <a:srgbClr val="00B050"/>
                </a:solidFill>
              </a:rPr>
              <a:t> haft </a:t>
            </a:r>
            <a:r>
              <a:rPr lang="en-GB" sz="2400" dirty="0" err="1">
                <a:solidFill>
                  <a:srgbClr val="00B050"/>
                </a:solidFill>
              </a:rPr>
              <a:t>þann</a:t>
            </a:r>
            <a:r>
              <a:rPr lang="en-GB" sz="2400" dirty="0">
                <a:solidFill>
                  <a:srgbClr val="00B050"/>
                </a:solidFill>
              </a:rPr>
              <a:t> kraft </a:t>
            </a:r>
            <a:r>
              <a:rPr lang="en-GB" sz="2400" dirty="0" err="1">
                <a:solidFill>
                  <a:srgbClr val="00B050"/>
                </a:solidFill>
              </a:rPr>
              <a:t>að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sameina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skemmtun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og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tónlist</a:t>
            </a:r>
            <a:r>
              <a:rPr lang="en-GB" sz="2400" dirty="0">
                <a:solidFill>
                  <a:srgbClr val="00B050"/>
                </a:solidFill>
              </a:rPr>
              <a:t> í </a:t>
            </a:r>
            <a:r>
              <a:rPr lang="en-GB" sz="2400" dirty="0" err="1">
                <a:solidFill>
                  <a:srgbClr val="00B050"/>
                </a:solidFill>
              </a:rPr>
              <a:t>lifandi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 err="1">
                <a:solidFill>
                  <a:srgbClr val="00B050"/>
                </a:solidFill>
              </a:rPr>
              <a:t>frásögn</a:t>
            </a:r>
            <a:r>
              <a:rPr lang="en-GB" sz="2400" dirty="0">
                <a:solidFill>
                  <a:srgbClr val="00B050"/>
                </a:solidFill>
              </a:rPr>
              <a:t>. </a:t>
            </a:r>
            <a:r>
              <a:rPr lang="en-GB" sz="2400" dirty="0"/>
              <a:t>Ein </a:t>
            </a:r>
            <a:r>
              <a:rPr lang="en-GB" sz="2400" dirty="0" err="1"/>
              <a:t>þekktasta</a:t>
            </a:r>
            <a:r>
              <a:rPr lang="en-GB" sz="2400" dirty="0"/>
              <a:t> </a:t>
            </a:r>
            <a:r>
              <a:rPr lang="en-GB" sz="2400" dirty="0" err="1"/>
              <a:t>þeirra</a:t>
            </a:r>
            <a:r>
              <a:rPr lang="en-GB" sz="2400" dirty="0"/>
              <a:t> er </a:t>
            </a:r>
            <a:r>
              <a:rPr lang="en-GB" sz="2400" i="1" dirty="0"/>
              <a:t>Grease</a:t>
            </a:r>
            <a:r>
              <a:rPr lang="en-GB" sz="2400" dirty="0"/>
              <a:t>, </a:t>
            </a:r>
            <a:r>
              <a:rPr lang="en-GB" sz="2400" dirty="0" err="1"/>
              <a:t>sem</a:t>
            </a:r>
            <a:r>
              <a:rPr lang="en-GB" sz="2400" dirty="0"/>
              <a:t> </a:t>
            </a:r>
            <a:r>
              <a:rPr lang="en-GB" sz="2400" dirty="0" err="1"/>
              <a:t>kom</a:t>
            </a:r>
            <a:r>
              <a:rPr lang="en-GB" sz="2400" dirty="0"/>
              <a:t> </a:t>
            </a:r>
            <a:r>
              <a:rPr lang="en-GB" sz="2400" dirty="0" err="1"/>
              <a:t>út</a:t>
            </a:r>
            <a:r>
              <a:rPr lang="en-GB" sz="2400" dirty="0"/>
              <a:t> </a:t>
            </a:r>
            <a:r>
              <a:rPr lang="en-GB" sz="2400" dirty="0" err="1"/>
              <a:t>árið</a:t>
            </a:r>
            <a:r>
              <a:rPr lang="en-GB" sz="2400" dirty="0"/>
              <a:t> 1978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varð</a:t>
            </a:r>
            <a:r>
              <a:rPr lang="en-GB" sz="2400" dirty="0"/>
              <a:t> </a:t>
            </a:r>
            <a:r>
              <a:rPr lang="en-GB" sz="2400" dirty="0" err="1"/>
              <a:t>táknmynd</a:t>
            </a:r>
            <a:r>
              <a:rPr lang="en-GB" sz="2400" dirty="0"/>
              <a:t> </a:t>
            </a:r>
            <a:r>
              <a:rPr lang="en-GB" sz="2400" dirty="0" err="1"/>
              <a:t>unglingsmenningar</a:t>
            </a:r>
            <a:r>
              <a:rPr lang="en-GB" sz="2400" dirty="0"/>
              <a:t> </a:t>
            </a:r>
            <a:r>
              <a:rPr lang="en-GB" sz="2400" dirty="0" err="1"/>
              <a:t>eftirstríðsáranna</a:t>
            </a:r>
            <a:r>
              <a:rPr lang="en-GB" sz="2400" dirty="0"/>
              <a:t>. </a:t>
            </a:r>
            <a:r>
              <a:rPr lang="en-GB" sz="2400" dirty="0" err="1"/>
              <a:t>Myndin</a:t>
            </a:r>
            <a:r>
              <a:rPr lang="en-GB" sz="2400" dirty="0"/>
              <a:t> </a:t>
            </a:r>
            <a:r>
              <a:rPr lang="en-GB" sz="2400" dirty="0" err="1"/>
              <a:t>fjallar</a:t>
            </a:r>
            <a:r>
              <a:rPr lang="en-GB" sz="2400" dirty="0"/>
              <a:t> um </a:t>
            </a:r>
            <a:r>
              <a:rPr lang="en-GB" sz="2400" dirty="0" err="1"/>
              <a:t>ást</a:t>
            </a:r>
            <a:r>
              <a:rPr lang="en-GB" sz="2400" dirty="0"/>
              <a:t>, </a:t>
            </a:r>
            <a:r>
              <a:rPr lang="en-GB" sz="2400" dirty="0" err="1"/>
              <a:t>vináttu</a:t>
            </a:r>
            <a:r>
              <a:rPr lang="en-GB" sz="2400" dirty="0"/>
              <a:t> </a:t>
            </a:r>
            <a:r>
              <a:rPr lang="en-GB" sz="2400" dirty="0" err="1"/>
              <a:t>og</a:t>
            </a:r>
            <a:r>
              <a:rPr lang="en-GB" sz="2400" dirty="0"/>
              <a:t> </a:t>
            </a:r>
            <a:r>
              <a:rPr lang="en-GB" sz="2400" dirty="0" err="1"/>
              <a:t>sjálfsmynd</a:t>
            </a:r>
            <a:r>
              <a:rPr lang="en-GB" sz="2400" dirty="0"/>
              <a:t> í </a:t>
            </a:r>
            <a:r>
              <a:rPr lang="en-GB" sz="2400" dirty="0" err="1"/>
              <a:t>heimi</a:t>
            </a:r>
            <a:r>
              <a:rPr lang="en-GB" sz="2400" dirty="0"/>
              <a:t> </a:t>
            </a:r>
            <a:r>
              <a:rPr lang="en-GB" sz="2400" dirty="0" err="1"/>
              <a:t>unglinga</a:t>
            </a:r>
            <a:r>
              <a:rPr lang="en-GB" sz="2400" dirty="0"/>
              <a:t>. </a:t>
            </a:r>
            <a:r>
              <a:rPr lang="en-GB" sz="2400" dirty="0" err="1">
                <a:solidFill>
                  <a:srgbClr val="FF0000"/>
                </a:solidFill>
              </a:rPr>
              <a:t>Hvernig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endurspeglar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i="1" dirty="0">
                <a:solidFill>
                  <a:srgbClr val="FF0000"/>
                </a:solidFill>
              </a:rPr>
              <a:t>Grease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hugmyndir</a:t>
            </a:r>
            <a:r>
              <a:rPr lang="en-GB" sz="2400" dirty="0">
                <a:solidFill>
                  <a:srgbClr val="FF0000"/>
                </a:solidFill>
              </a:rPr>
              <a:t> um </a:t>
            </a:r>
            <a:r>
              <a:rPr lang="en-GB" sz="2400" dirty="0" err="1">
                <a:solidFill>
                  <a:srgbClr val="FF0000"/>
                </a:solidFill>
              </a:rPr>
              <a:t>ást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og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félagslegar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væntingar</a:t>
            </a:r>
            <a:r>
              <a:rPr lang="en-GB" sz="2400" dirty="0">
                <a:solidFill>
                  <a:srgbClr val="FF0000"/>
                </a:solidFill>
              </a:rPr>
              <a:t> í </a:t>
            </a:r>
            <a:r>
              <a:rPr lang="en-GB" sz="2400" dirty="0" err="1">
                <a:solidFill>
                  <a:srgbClr val="FF0000"/>
                </a:solidFill>
              </a:rPr>
              <a:t>bandarísku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samfélagi</a:t>
            </a:r>
            <a:r>
              <a:rPr lang="en-GB" sz="2400" dirty="0">
                <a:solidFill>
                  <a:srgbClr val="FF0000"/>
                </a:solidFill>
              </a:rPr>
              <a:t> á </a:t>
            </a:r>
            <a:r>
              <a:rPr lang="en-GB" sz="2400" dirty="0" err="1">
                <a:solidFill>
                  <a:srgbClr val="FF0000"/>
                </a:solidFill>
              </a:rPr>
              <a:t>sjötta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áratugnum</a:t>
            </a:r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26416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AC43F-8AF3-2E9D-3416-5CEBCE33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Inngangur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bók</a:t>
            </a:r>
            <a:r>
              <a:rPr lang="en-GB" dirty="0"/>
              <a:t> </a:t>
            </a:r>
            <a:r>
              <a:rPr lang="en-GB" dirty="0" err="1"/>
              <a:t>eða</a:t>
            </a:r>
            <a:r>
              <a:rPr lang="en-GB" dirty="0"/>
              <a:t> </a:t>
            </a:r>
            <a:r>
              <a:rPr lang="en-GB" dirty="0" err="1"/>
              <a:t>kvikmynd</a:t>
            </a:r>
            <a:endParaRPr lang="en-GB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ED0F204-81D7-B487-71F5-26FE03D31D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231136" y="2757875"/>
            <a:ext cx="625363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Skrifaðu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inngang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sem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Byrjar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á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víðu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samhengi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(Um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bókmenntir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eða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kvikmyndir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Þrengist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að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tilteknu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efni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t.d.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ákveðinni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bók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mynd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Endar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á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efnisyrðingu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sem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er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annað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hvort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Fullyrðing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t.d.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„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Þessi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ritgerð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fjallar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um…“)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Spurning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t.d.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„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Hvernig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endurspeglar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…?“)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Lengd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Um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70–100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orð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784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65975-75E3-DCEE-39E3-F8139E62C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2F36B-C09A-678A-A246-F18585008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68182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344</TotalTime>
  <Words>578</Words>
  <Application>Microsoft Office PowerPoint</Application>
  <PresentationFormat>Víðskjár</PresentationFormat>
  <Paragraphs>23</Paragraphs>
  <Slides>9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2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Parcel</vt:lpstr>
      <vt:lpstr>Inngangur með Efnisyrðingu</vt:lpstr>
      <vt:lpstr>DNA EFTIR YRSU Sigurðardóttur</vt:lpstr>
      <vt:lpstr>DNA EFTIR YRSU Sigurðardóttur</vt:lpstr>
      <vt:lpstr>Sjálfstætt fólk eftir Halldór Laxness</vt:lpstr>
      <vt:lpstr>Sjálfstætt fólk eftir Halldór Laxness</vt:lpstr>
      <vt:lpstr>Kvikmyndin Grease</vt:lpstr>
      <vt:lpstr>Kvikmyndin grease</vt:lpstr>
      <vt:lpstr>Inngangur að bók eða kvikmynd</vt:lpstr>
      <vt:lpstr>PowerPoint-kynning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Jóna Guðbjörg Torfadóttir - MS</dc:creator>
  <cp:lastModifiedBy>Jóna Guðbjörg Torfadóttir - MS</cp:lastModifiedBy>
  <cp:revision>6</cp:revision>
  <dcterms:created xsi:type="dcterms:W3CDTF">2025-11-20T09:24:07Z</dcterms:created>
  <dcterms:modified xsi:type="dcterms:W3CDTF">2025-11-20T18:10:15Z</dcterms:modified>
</cp:coreProperties>
</file>