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0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11/19/2025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UmvOgW6iV2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ffid.is/ert-thu-omurlegur-i-islensku/" TargetMode="External"/><Relationship Id="rId2" Type="http://schemas.openxmlformats.org/officeDocument/2006/relationships/hyperlink" Target="https://k100.mbl.is/frettir/2023/02/24/islendingar_skiptast_i_fylkingar_vegna_kanilsnuda/?utm_medium=Social&amp;utm_campaign=K100&amp;utm_source=Facebook&amp;fbclid=IwAR3bRIomI2yXNq8j6NjfGD39VFVdrefeg__hafEv34Ey_t9KS6SSmMMb99I#Echobox=167722877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EuQzXY_T34" TargetMode="External"/><Relationship Id="rId2" Type="http://schemas.openxmlformats.org/officeDocument/2006/relationships/hyperlink" Target="https://www.youtube.com/watch?v=HBA-MPFwkv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F2CD-24E8-48E3-B072-85E6D118F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dirty="0"/>
              <a:t>Hið besta mál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36CB2-62D5-4E83-B66A-FEE0A57302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Málsnið</a:t>
            </a:r>
          </a:p>
        </p:txBody>
      </p:sp>
    </p:spTree>
    <p:extLst>
      <p:ext uri="{BB962C8B-B14F-4D97-AF65-F5344CB8AC3E}">
        <p14:creationId xmlns:p14="http://schemas.microsoft.com/office/powerpoint/2010/main" val="10698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76E58-E5CA-4E66-9CEA-38D0A88D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/>
              <a:t>Málsnið – hvað er það?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2462E-3EBC-4E85-8FF5-06C96526A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9" y="1782981"/>
            <a:ext cx="4008384" cy="4393982"/>
          </a:xfrm>
        </p:spPr>
        <p:txBody>
          <a:bodyPr>
            <a:norm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</a:rPr>
              <a:t>Hvað</a:t>
            </a:r>
            <a:r>
              <a:rPr lang="en-US" sz="2000" dirty="0">
                <a:latin typeface="Times New Roman" panose="02020603050405020304" pitchFamily="18" charset="0"/>
              </a:rPr>
              <a:t> er </a:t>
            </a:r>
            <a:r>
              <a:rPr lang="en-US" sz="2000" dirty="0" err="1">
                <a:latin typeface="Times New Roman" panose="02020603050405020304" pitchFamily="18" charset="0"/>
              </a:rPr>
              <a:t>við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hæfi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hverju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sinni</a:t>
            </a:r>
            <a:endParaRPr lang="en-US" sz="2000" b="0" i="0" dirty="0">
              <a:effectLst/>
              <a:latin typeface="Times New Roman" panose="02020603050405020304" pitchFamily="18" charset="0"/>
            </a:endParaRPr>
          </a:p>
          <a:p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Tekur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mið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af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aðstæðum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, </a:t>
            </a:r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tilgangi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, </a:t>
            </a:r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miðli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o.s.frv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.</a:t>
            </a:r>
          </a:p>
          <a:p>
            <a:r>
              <a:rPr lang="en-US" sz="2000" dirty="0" err="1">
                <a:latin typeface="Times New Roman" panose="02020603050405020304" pitchFamily="18" charset="0"/>
              </a:rPr>
              <a:t>Misjafnlega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formlegt</a:t>
            </a:r>
            <a:endParaRPr lang="en-US" sz="2000" dirty="0">
              <a:latin typeface="Times New Roman" panose="02020603050405020304" pitchFamily="18" charset="0"/>
            </a:endParaRPr>
          </a:p>
          <a:p>
            <a:r>
              <a:rPr lang="en-US" sz="2000" dirty="0" err="1">
                <a:latin typeface="Times New Roman" panose="02020603050405020304" pitchFamily="18" charset="0"/>
              </a:rPr>
              <a:t>Misjafnlega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vandað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</a:p>
          <a:p>
            <a:endParaRPr lang="en-US" sz="2000" dirty="0">
              <a:latin typeface="Times New Roman" panose="02020603050405020304" pitchFamily="18" charset="0"/>
            </a:endParaRPr>
          </a:p>
          <a:p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Ritmál</a:t>
            </a:r>
            <a:endParaRPr lang="en-US" sz="2000" b="0" i="0" dirty="0">
              <a:effectLst/>
              <a:latin typeface="Times New Roman" panose="02020603050405020304" pitchFamily="18" charset="0"/>
            </a:endParaRPr>
          </a:p>
          <a:p>
            <a:r>
              <a:rPr lang="en-US" sz="2000" dirty="0" err="1">
                <a:latin typeface="Times New Roman" panose="02020603050405020304" pitchFamily="18" charset="0"/>
              </a:rPr>
              <a:t>Talmál</a:t>
            </a:r>
            <a:endParaRPr lang="en-US" sz="2000" dirty="0">
              <a:latin typeface="Times New Roman" panose="02020603050405020304" pitchFamily="18" charset="0"/>
            </a:endParaRPr>
          </a:p>
          <a:p>
            <a:r>
              <a:rPr lang="en-US" sz="2000" b="0" i="0" dirty="0" err="1">
                <a:effectLst/>
                <a:latin typeface="Times New Roman" panose="02020603050405020304" pitchFamily="18" charset="0"/>
              </a:rPr>
              <a:t>Rafmál</a:t>
            </a:r>
            <a:r>
              <a:rPr lang="en-US" sz="2000" dirty="0">
                <a:latin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</a:rPr>
              <a:t>nettungumál</a:t>
            </a:r>
            <a:r>
              <a:rPr lang="en-US" sz="2000" dirty="0">
                <a:latin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</a:rPr>
              <a:t>netlenska</a:t>
            </a:r>
            <a:endParaRPr lang="en-US" sz="2000" b="0" i="0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7" name="Picture 6" descr="Timeline&#10;&#10;Description automatically generated">
            <a:extLst>
              <a:ext uri="{FF2B5EF4-FFF2-40B4-BE49-F238E27FC236}">
                <a16:creationId xmlns:a16="http://schemas.microsoft.com/office/drawing/2014/main" id="{1E296427-4274-4E9C-956E-2523AD149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15" y="1782981"/>
            <a:ext cx="5819622" cy="436189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60F69C-A1FF-4818-8962-27C64E2E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Byggt á umfjöllun Eiríks Rögnvaldssonar: https://notendur.hi.is/eirikur/av/mal.htm</a:t>
            </a:r>
          </a:p>
        </p:txBody>
      </p:sp>
    </p:spTree>
    <p:extLst>
      <p:ext uri="{BB962C8B-B14F-4D97-AF65-F5344CB8AC3E}">
        <p14:creationId xmlns:p14="http://schemas.microsoft.com/office/powerpoint/2010/main" val="302567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5121-4560-42F4-BEAF-EE858749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öðru</a:t>
            </a:r>
            <a:r>
              <a:rPr lang="en-US" dirty="0"/>
              <a:t> </a:t>
            </a:r>
            <a:r>
              <a:rPr lang="en-US" dirty="0" err="1"/>
              <a:t>sniði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8358F-D770-4D49-9EAC-4E68F4BEC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Mál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í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svonefndum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talmiðlum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t.d.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útvarpi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sjónvarpi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Oft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samið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ritmál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flutt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talað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mál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Nýtt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samskiptaform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orðið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með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spjallrásum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öðru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slíku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Millistig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milli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talmáls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ritmáls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Ritmál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að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ytra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formi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svipar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talmáls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vegna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hins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nána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sambands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oft milli manna,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menn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segja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eitthvað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fá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strax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svar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o.s.frv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Stofnanamál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Nafnorðastíll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700" b="0" i="0" dirty="0">
                <a:effectLst/>
                <a:latin typeface="Times New Roman" panose="02020603050405020304" pitchFamily="18" charset="0"/>
              </a:rPr>
              <a:t>angar </a:t>
            </a:r>
            <a:r>
              <a:rPr lang="en-US" sz="1700" b="0" i="0" dirty="0" err="1">
                <a:effectLst/>
                <a:latin typeface="Times New Roman" panose="02020603050405020304" pitchFamily="18" charset="0"/>
              </a:rPr>
              <a:t>og</a:t>
            </a:r>
            <a:r>
              <a:rPr lang="en-US" sz="17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</a:rPr>
              <a:t>flóknar</a:t>
            </a:r>
            <a:r>
              <a:rPr lang="en-US" sz="1700" b="0" i="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1700" b="0" i="0" dirty="0" err="1">
                <a:effectLst/>
                <a:latin typeface="Times New Roman" panose="02020603050405020304" pitchFamily="18" charset="0"/>
              </a:rPr>
              <a:t>málsgreinar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09E87EF-B72C-49D3-908B-C3D24BB25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7" r="3480" b="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55680-0289-49AD-BE5D-C1E493F5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Byggt á umfjöllun Eiríks Rögnvaldssonar: https://notendur.hi.is/eirikur/av/mal.htm</a:t>
            </a:r>
          </a:p>
        </p:txBody>
      </p:sp>
    </p:spTree>
    <p:extLst>
      <p:ext uri="{BB962C8B-B14F-4D97-AF65-F5344CB8AC3E}">
        <p14:creationId xmlns:p14="http://schemas.microsoft.com/office/powerpoint/2010/main" val="3380421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74-62EE-4CE5-B89F-4616BDD81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232" y="3941205"/>
            <a:ext cx="10071536" cy="929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>
                <a:hlinkClick r:id="rId2"/>
              </a:rPr>
              <a:t>Txtng is killing language. JK!!!</a:t>
            </a:r>
            <a:endParaRPr lang="en-US" sz="5200" b="1"/>
          </a:p>
        </p:txBody>
      </p:sp>
      <p:pic>
        <p:nvPicPr>
          <p:cNvPr id="5" name="Content Placeholder 4" descr="Graphical user interface, text, application, chat or text messag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01E1C0B7-47AB-4138-BE34-92153EF138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5" b="7462"/>
          <a:stretch/>
        </p:blipFill>
        <p:spPr>
          <a:xfrm>
            <a:off x="897717" y="1226276"/>
            <a:ext cx="5069590" cy="1889081"/>
          </a:xfrm>
          <a:prstGeom prst="rect">
            <a:avLst/>
          </a:prstGeom>
        </p:spPr>
      </p:pic>
      <p:pic>
        <p:nvPicPr>
          <p:cNvPr id="8" name="Picture 7" descr="A picture containing text, outdoor, person&#10;&#10;Description automatically generated">
            <a:extLst>
              <a:ext uri="{FF2B5EF4-FFF2-40B4-BE49-F238E27FC236}">
                <a16:creationId xmlns:a16="http://schemas.microsoft.com/office/drawing/2014/main" id="{7AB7E35C-9763-43CA-9C1C-173FE8627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07" y="841051"/>
            <a:ext cx="5065776" cy="265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79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3991-8CD5-4C0B-A236-50EB9BEA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Hið besta mál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0EC5E-F07B-429D-8BF9-40BF066DC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s-IS" dirty="0"/>
              <a:t>Jógúrtin – jógúrtið</a:t>
            </a:r>
          </a:p>
          <a:p>
            <a:r>
              <a:rPr lang="is-IS" dirty="0"/>
              <a:t>Smúla – spúla</a:t>
            </a:r>
          </a:p>
          <a:p>
            <a:r>
              <a:rPr lang="is-IS" dirty="0"/>
              <a:t>Ég var hjá Þorkeli – Ég var hjá Þorkatli</a:t>
            </a:r>
          </a:p>
          <a:p>
            <a:r>
              <a:rPr lang="is-IS" dirty="0"/>
              <a:t>Skrýtinn – skrítinn</a:t>
            </a:r>
          </a:p>
          <a:p>
            <a:r>
              <a:rPr lang="is-IS" dirty="0"/>
              <a:t>Pulsa – pylsa</a:t>
            </a:r>
          </a:p>
          <a:p>
            <a:r>
              <a:rPr lang="is-IS" dirty="0">
                <a:hlinkClick r:id="rId2"/>
              </a:rPr>
              <a:t>Giffill - gifflar</a:t>
            </a:r>
            <a:endParaRPr lang="is-IS" dirty="0"/>
          </a:p>
          <a:p>
            <a:endParaRPr lang="is-IS" dirty="0"/>
          </a:p>
          <a:p>
            <a:r>
              <a:rPr lang="is-IS" sz="2800" b="1" dirty="0"/>
              <a:t>Hver ákveður hvað er rétt mál?</a:t>
            </a:r>
          </a:p>
          <a:p>
            <a:r>
              <a:rPr lang="is-IS" sz="2800" dirty="0">
                <a:hlinkClick r:id="rId3"/>
              </a:rPr>
              <a:t>Margur hefur áhyggjur af þróuninni! </a:t>
            </a:r>
            <a:endParaRPr lang="is-IS" sz="2800" dirty="0"/>
          </a:p>
          <a:p>
            <a:endParaRPr lang="is-IS" sz="2800" b="1" dirty="0"/>
          </a:p>
          <a:p>
            <a:r>
              <a:rPr lang="is-IS" sz="2800" dirty="0"/>
              <a:t>Er hægt að tala um rétt/rangt mál?</a:t>
            </a:r>
          </a:p>
          <a:p>
            <a:pPr lvl="1"/>
            <a:r>
              <a:rPr lang="is-IS" sz="2600" dirty="0"/>
              <a:t>Nær að tala um vandað/óvandað mál!  </a:t>
            </a:r>
          </a:p>
          <a:p>
            <a:pPr lvl="1"/>
            <a:r>
              <a:rPr lang="is-IS" sz="2600" dirty="0">
                <a:solidFill>
                  <a:srgbClr val="FF0000"/>
                </a:solidFill>
              </a:rPr>
              <a:t>Páll sjóðaði fiskinum </a:t>
            </a:r>
            <a:r>
              <a:rPr lang="is-IS" sz="1500" dirty="0"/>
              <a:t>(Sjá bls. 38-39)</a:t>
            </a:r>
          </a:p>
          <a:p>
            <a:pPr lvl="1"/>
            <a:endParaRPr lang="is-IS" sz="1500" dirty="0"/>
          </a:p>
        </p:txBody>
      </p:sp>
    </p:spTree>
    <p:extLst>
      <p:ext uri="{BB962C8B-B14F-4D97-AF65-F5344CB8AC3E}">
        <p14:creationId xmlns:p14="http://schemas.microsoft.com/office/powerpoint/2010/main" val="288453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EF34-65F3-475E-B511-6D244480A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Málsnið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55C9-893D-4611-A928-5D1F7C119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pPr>
              <a:lnSpc>
                <a:spcPct val="120000"/>
              </a:lnSpc>
            </a:pPr>
            <a:r>
              <a:rPr lang="is-IS" dirty="0"/>
              <a:t>Andri Freyr Viðarsson kallaður málsóði, málvillur hans óboðlegar, lágkúra, rugl og fíflagangur. Auk þess var hann sagður þágufallssjúkur, nota enskuslettur, rangar beygingar o.fl.</a:t>
            </a:r>
          </a:p>
          <a:p>
            <a:pPr>
              <a:lnSpc>
                <a:spcPct val="120000"/>
              </a:lnSpc>
            </a:pPr>
            <a:endParaRPr lang="is-IS" dirty="0"/>
          </a:p>
          <a:p>
            <a:pPr>
              <a:lnSpc>
                <a:spcPct val="120000"/>
              </a:lnSpc>
            </a:pPr>
            <a:r>
              <a:rPr lang="is-IS" dirty="0"/>
              <a:t>Árið 1929 var amast við þágufallssýki í Vísi en þar var fundið að því að segja ,,að bola einhverjum burt“, hið rétta væri að bola einhvern burt! (Sjá bls. 40-41)</a:t>
            </a:r>
          </a:p>
          <a:p>
            <a:pPr>
              <a:lnSpc>
                <a:spcPct val="120000"/>
              </a:lnSpc>
            </a:pPr>
            <a:endParaRPr lang="is-IS" sz="2800" b="1" dirty="0"/>
          </a:p>
          <a:p>
            <a:r>
              <a:rPr lang="is-IS" sz="2800" b="1" dirty="0"/>
              <a:t>Íslenskan er lifandi mál og tjáningartæki okkar allra!</a:t>
            </a:r>
          </a:p>
          <a:p>
            <a:r>
              <a:rPr lang="is-IS" sz="2800" b="1" dirty="0">
                <a:hlinkClick r:id="rId2"/>
              </a:rPr>
              <a:t>Sumt á þó betur við en annað! </a:t>
            </a:r>
            <a:r>
              <a:rPr lang="is-IS" sz="2800" b="1" dirty="0">
                <a:sym typeface="Wingdings" panose="05000000000000000000" pitchFamily="2" charset="2"/>
                <a:hlinkClick r:id="rId2"/>
              </a:rPr>
              <a:t> </a:t>
            </a:r>
            <a:endParaRPr lang="is-IS" dirty="0"/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D05E9BEC-9220-4C64-91B8-47EB10604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518" y="1938033"/>
            <a:ext cx="2479918" cy="154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65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193</TotalTime>
  <Words>326</Words>
  <Application>Microsoft Office PowerPoint</Application>
  <PresentationFormat>Víðskjár</PresentationFormat>
  <Paragraphs>51</Paragraphs>
  <Slides>6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6</vt:i4>
      </vt:variant>
    </vt:vector>
  </HeadingPairs>
  <TitlesOfParts>
    <vt:vector size="11" baseType="lpstr">
      <vt:lpstr>Rockwell</vt:lpstr>
      <vt:lpstr>Rockwell Condensed</vt:lpstr>
      <vt:lpstr>Times New Roman</vt:lpstr>
      <vt:lpstr>Wingdings</vt:lpstr>
      <vt:lpstr>Wood Type</vt:lpstr>
      <vt:lpstr>Hið besta mál</vt:lpstr>
      <vt:lpstr>Málsnið – hvað er það?</vt:lpstr>
      <vt:lpstr>Með öðru sniði</vt:lpstr>
      <vt:lpstr>Txtng is killing language. JK!!!</vt:lpstr>
      <vt:lpstr>Hið besta mál</vt:lpstr>
      <vt:lpstr>Málsnið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Orðbragð</dc:title>
  <dc:creator>Jóna Guðbjörg Torfadóttir</dc:creator>
  <cp:lastModifiedBy>Jóna Guðbjörg Torfadóttir - MS</cp:lastModifiedBy>
  <cp:revision>15</cp:revision>
  <dcterms:created xsi:type="dcterms:W3CDTF">2017-08-18T10:34:13Z</dcterms:created>
  <dcterms:modified xsi:type="dcterms:W3CDTF">2025-11-19T16:20:42Z</dcterms:modified>
</cp:coreProperties>
</file>