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2" autoAdjust="0"/>
    <p:restoredTop sz="94652" autoAdjust="0"/>
  </p:normalViewPr>
  <p:slideViewPr>
    <p:cSldViewPr snapToGrid="0">
      <p:cViewPr varScale="1">
        <p:scale>
          <a:sx n="101" d="100"/>
          <a:sy n="101" d="100"/>
        </p:scale>
        <p:origin x="132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ilskygg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2019FEAF-6D6C-D96E-9C56-0AF73D697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Undirtitill 2">
            <a:extLst>
              <a:ext uri="{FF2B5EF4-FFF2-40B4-BE49-F238E27FC236}">
                <a16:creationId xmlns:a16="http://schemas.microsoft.com/office/drawing/2014/main" id="{C1542A6C-38C1-ACF1-0DDD-54441CF2F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s-IS"/>
              <a:t>Smelltu til að breyta stíl aðalundirtitla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EC7AFBC9-1107-70BB-FF7E-33549C14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C221FC33-B9A6-003C-AAB8-4F5B262E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1EA8ECED-27A2-B977-B541-33C412C3F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148509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ill og ef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D4FCE8E4-38F4-FF38-653F-B96773876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A096CFCA-37C5-7885-55A2-A6FABFEDD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6914B2B6-E146-D4E7-D5D8-1DFB98A22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A60AE7C1-6EB8-E7BB-347C-A10FA3DAA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73091606-B22A-B9D9-2B5E-28196616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58961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flafyrirsö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EAB2FCBE-7143-4981-19B6-6BA10358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Textastaðgengill 2">
            <a:extLst>
              <a:ext uri="{FF2B5EF4-FFF2-40B4-BE49-F238E27FC236}">
                <a16:creationId xmlns:a16="http://schemas.microsoft.com/office/drawing/2014/main" id="{B3A2ECCC-5737-CAC0-55EA-1FBEB6B7D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FBD28F25-6D01-EC11-F203-6E27E09EF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51D722EA-DE67-7648-D22D-51271E5ED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6EF5F544-1279-9E00-46D9-583DD60D0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476739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ö efnisatrið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0DD34E92-F39A-36E6-EAA2-559149298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2A41F074-DAE4-C0B8-2893-F6C82ABE6A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Staðgengill efnis 3">
            <a:extLst>
              <a:ext uri="{FF2B5EF4-FFF2-40B4-BE49-F238E27FC236}">
                <a16:creationId xmlns:a16="http://schemas.microsoft.com/office/drawing/2014/main" id="{6BCB8103-B49C-7798-7EB2-2F5B91F7A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5" name="Dagsetningarstaðgengill 4">
            <a:extLst>
              <a:ext uri="{FF2B5EF4-FFF2-40B4-BE49-F238E27FC236}">
                <a16:creationId xmlns:a16="http://schemas.microsoft.com/office/drawing/2014/main" id="{6B7B6783-30A4-96B3-2D9B-C2F32737B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6" name="Síðufótarstaðgengill 5">
            <a:extLst>
              <a:ext uri="{FF2B5EF4-FFF2-40B4-BE49-F238E27FC236}">
                <a16:creationId xmlns:a16="http://schemas.microsoft.com/office/drawing/2014/main" id="{7786E0F4-B0DB-4B62-1F74-5FFA90535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>
            <a:extLst>
              <a:ext uri="{FF2B5EF4-FFF2-40B4-BE49-F238E27FC236}">
                <a16:creationId xmlns:a16="http://schemas.microsoft.com/office/drawing/2014/main" id="{51756711-0970-FB29-671F-9826C5563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41534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anburð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6BCB180B-5D03-175C-6BE6-7A8A8FB70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Textastaðgengill 2">
            <a:extLst>
              <a:ext uri="{FF2B5EF4-FFF2-40B4-BE49-F238E27FC236}">
                <a16:creationId xmlns:a16="http://schemas.microsoft.com/office/drawing/2014/main" id="{0943C689-68AD-1B51-9EA1-28919062D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4" name="Staðgengill efnis 3">
            <a:extLst>
              <a:ext uri="{FF2B5EF4-FFF2-40B4-BE49-F238E27FC236}">
                <a16:creationId xmlns:a16="http://schemas.microsoft.com/office/drawing/2014/main" id="{7E70B0F3-B191-2511-9E71-66E028A06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5" name="Textastaðgengill 4">
            <a:extLst>
              <a:ext uri="{FF2B5EF4-FFF2-40B4-BE49-F238E27FC236}">
                <a16:creationId xmlns:a16="http://schemas.microsoft.com/office/drawing/2014/main" id="{41293092-ED5B-C556-561E-98BF3C3B3C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6" name="Staðgengill efnis 5">
            <a:extLst>
              <a:ext uri="{FF2B5EF4-FFF2-40B4-BE49-F238E27FC236}">
                <a16:creationId xmlns:a16="http://schemas.microsoft.com/office/drawing/2014/main" id="{9083AFB9-3A72-A7F4-B45A-016B11ADCE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7" name="Dagsetningarstaðgengill 6">
            <a:extLst>
              <a:ext uri="{FF2B5EF4-FFF2-40B4-BE49-F238E27FC236}">
                <a16:creationId xmlns:a16="http://schemas.microsoft.com/office/drawing/2014/main" id="{EEF5C67D-9182-154F-9371-FA2FBF68D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8" name="Síðufótarstaðgengill 7">
            <a:extLst>
              <a:ext uri="{FF2B5EF4-FFF2-40B4-BE49-F238E27FC236}">
                <a16:creationId xmlns:a16="http://schemas.microsoft.com/office/drawing/2014/main" id="{B1E1DB9B-EB08-B37E-8EA1-FE5E27F9A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kyggnunúmersstaðgengill 8">
            <a:extLst>
              <a:ext uri="{FF2B5EF4-FFF2-40B4-BE49-F238E27FC236}">
                <a16:creationId xmlns:a16="http://schemas.microsoft.com/office/drawing/2014/main" id="{B0AC4C27-783A-A85D-803B-8A0AF841E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842096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ðeins ti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921DE8CF-A7C7-D4FB-1B36-976B82A83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Dagsetningarstaðgengill 2">
            <a:extLst>
              <a:ext uri="{FF2B5EF4-FFF2-40B4-BE49-F238E27FC236}">
                <a16:creationId xmlns:a16="http://schemas.microsoft.com/office/drawing/2014/main" id="{462EE454-4368-1C62-952C-0B7EBE500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4" name="Síðufótarstaðgengill 3">
            <a:extLst>
              <a:ext uri="{FF2B5EF4-FFF2-40B4-BE49-F238E27FC236}">
                <a16:creationId xmlns:a16="http://schemas.microsoft.com/office/drawing/2014/main" id="{057BEA21-C4D2-94AF-FA87-14A4C97DB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kyggnunúmersstaðgengill 4">
            <a:extLst>
              <a:ext uri="{FF2B5EF4-FFF2-40B4-BE49-F238E27FC236}">
                <a16:creationId xmlns:a16="http://schemas.microsoft.com/office/drawing/2014/main" id="{A05F5EE2-A176-12C9-C743-483DDDA20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086403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gsetningarstaðgengill 1">
            <a:extLst>
              <a:ext uri="{FF2B5EF4-FFF2-40B4-BE49-F238E27FC236}">
                <a16:creationId xmlns:a16="http://schemas.microsoft.com/office/drawing/2014/main" id="{A8CF1715-B3ED-C266-6FF9-3F5318B91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3" name="Síðufótarstaðgengill 2">
            <a:extLst>
              <a:ext uri="{FF2B5EF4-FFF2-40B4-BE49-F238E27FC236}">
                <a16:creationId xmlns:a16="http://schemas.microsoft.com/office/drawing/2014/main" id="{F899DB74-7BD6-963E-940B-04190CA70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kyggnunúmersstaðgengill 3">
            <a:extLst>
              <a:ext uri="{FF2B5EF4-FFF2-40B4-BE49-F238E27FC236}">
                <a16:creationId xmlns:a16="http://schemas.microsoft.com/office/drawing/2014/main" id="{A1E696A5-ECD7-E9AB-2F00-CC26506B0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16293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Efni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59AB437C-3785-FA44-6E7C-2A8CF9042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64C76BA3-1856-40B9-1FC0-838553CBA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Textastaðgengill 3">
            <a:extLst>
              <a:ext uri="{FF2B5EF4-FFF2-40B4-BE49-F238E27FC236}">
                <a16:creationId xmlns:a16="http://schemas.microsoft.com/office/drawing/2014/main" id="{3DA69D96-6142-3635-2248-CCF3855D8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5" name="Dagsetningarstaðgengill 4">
            <a:extLst>
              <a:ext uri="{FF2B5EF4-FFF2-40B4-BE49-F238E27FC236}">
                <a16:creationId xmlns:a16="http://schemas.microsoft.com/office/drawing/2014/main" id="{9F2C668A-6805-3476-18A4-48826CB9B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6" name="Síðufótarstaðgengill 5">
            <a:extLst>
              <a:ext uri="{FF2B5EF4-FFF2-40B4-BE49-F238E27FC236}">
                <a16:creationId xmlns:a16="http://schemas.microsoft.com/office/drawing/2014/main" id="{90489C96-EEE9-44B1-4E3C-1B21C200E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>
            <a:extLst>
              <a:ext uri="{FF2B5EF4-FFF2-40B4-BE49-F238E27FC236}">
                <a16:creationId xmlns:a16="http://schemas.microsoft.com/office/drawing/2014/main" id="{36923D2D-5CEE-4622-9B5F-4337F0E36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15185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Mynd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CCC917DB-D07F-2CE5-1FD5-C5C0C42EC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myndar 2">
            <a:extLst>
              <a:ext uri="{FF2B5EF4-FFF2-40B4-BE49-F238E27FC236}">
                <a16:creationId xmlns:a16="http://schemas.microsoft.com/office/drawing/2014/main" id="{80D2BF9F-D6B4-B83E-4B07-B77A4DF0B4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astaðgengill 3">
            <a:extLst>
              <a:ext uri="{FF2B5EF4-FFF2-40B4-BE49-F238E27FC236}">
                <a16:creationId xmlns:a16="http://schemas.microsoft.com/office/drawing/2014/main" id="{23CA6054-F2E7-4547-415C-6C1373333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s-IS"/>
              <a:t>Smelltu til að breyta textastílum frumgerðar</a:t>
            </a:r>
          </a:p>
        </p:txBody>
      </p:sp>
      <p:sp>
        <p:nvSpPr>
          <p:cNvPr id="5" name="Dagsetningarstaðgengill 4">
            <a:extLst>
              <a:ext uri="{FF2B5EF4-FFF2-40B4-BE49-F238E27FC236}">
                <a16:creationId xmlns:a16="http://schemas.microsoft.com/office/drawing/2014/main" id="{A9428438-5E4D-D281-FBDA-BC11353C7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6" name="Síðufótarstaðgengill 5">
            <a:extLst>
              <a:ext uri="{FF2B5EF4-FFF2-40B4-BE49-F238E27FC236}">
                <a16:creationId xmlns:a16="http://schemas.microsoft.com/office/drawing/2014/main" id="{82E6CB2B-E61D-67AC-0FDD-6E22E85B5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>
            <a:extLst>
              <a:ext uri="{FF2B5EF4-FFF2-40B4-BE49-F238E27FC236}">
                <a16:creationId xmlns:a16="http://schemas.microsoft.com/office/drawing/2014/main" id="{37603731-B353-4950-1314-3FB19F997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02520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ill og lóðréttur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96F828B3-7E35-3CB6-345A-5893CA31D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lóðrétts texta 2">
            <a:extLst>
              <a:ext uri="{FF2B5EF4-FFF2-40B4-BE49-F238E27FC236}">
                <a16:creationId xmlns:a16="http://schemas.microsoft.com/office/drawing/2014/main" id="{BCD45390-8C76-9758-859F-615C571EA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70DC4881-F455-2D2B-60E3-582C6273A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8AA5B375-7425-E8F1-3D15-A7EF7EC0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C260E220-5536-5253-66D3-4932254F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025660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óðréttur titill og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óðréttur titill 1">
            <a:extLst>
              <a:ext uri="{FF2B5EF4-FFF2-40B4-BE49-F238E27FC236}">
                <a16:creationId xmlns:a16="http://schemas.microsoft.com/office/drawing/2014/main" id="{DA269EF1-20D2-DD03-8E0B-B7F677FD30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lóðrétts texta 2">
            <a:extLst>
              <a:ext uri="{FF2B5EF4-FFF2-40B4-BE49-F238E27FC236}">
                <a16:creationId xmlns:a16="http://schemas.microsoft.com/office/drawing/2014/main" id="{A108B692-2CF7-1127-1CF1-97F9E947B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1BED7B7E-E177-9E5E-50D4-9A21332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CF23E9BA-4174-D3B9-6871-0E203186F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821F5D48-33F7-6499-E950-BE1F31F18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459354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sstaðgengill 1">
            <a:extLst>
              <a:ext uri="{FF2B5EF4-FFF2-40B4-BE49-F238E27FC236}">
                <a16:creationId xmlns:a16="http://schemas.microsoft.com/office/drawing/2014/main" id="{F93C72C7-F80E-B507-1D83-FDB8432A5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Textastaðgengill 2">
            <a:extLst>
              <a:ext uri="{FF2B5EF4-FFF2-40B4-BE49-F238E27FC236}">
                <a16:creationId xmlns:a16="http://schemas.microsoft.com/office/drawing/2014/main" id="{588CC455-32A4-13E6-137A-838D8AC8F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720523A5-21F0-B1FA-B6F2-37DF7BEF46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CFCB01-FD6B-415C-B43C-75A98365AF2F}" type="datetimeFigureOut">
              <a:rPr lang="is-IS" smtClean="0"/>
              <a:t>23.2.2025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2FFC0376-92EE-AD80-7059-26419C1822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57D957F9-CB4A-DA9A-D039-AA75B1C5F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174565-9A47-4630-8649-2E9443B0515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44278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johannhari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google.com/search?sca_esv=5a0c680e09cfbf8d&amp;rlz=1C1JZAP_enIS772IS772&amp;sxsrf=AHTn8zqntkeKUGYVDExzew2-iIFYEWy-Ww:1740335185981&amp;q=skinner&amp;udm=7&amp;fbs=ABzOT_DDfJxgmsKFIwrWKcoyw2RfaIgKkoXW--HY83R4uW11PyW0Lk-nBt19evL8uqv9Q3IgmhGlmCRlQzBbAB3pvWPFkW1w4Lfot9sMaf2DCkRcX9jFeg7HfVGMMrb_gH3eS8oqy1DSkMcBSVTv6lyjGYW-hUr8jnkrETXxdy-ZEkWQmCC4d4Y&amp;sa=X&amp;ved=2ahUKEwjUp67ktdqLAxXoWEEAHTW3GT0QtKgLegQIDxAB&amp;biw=1680&amp;bih=889&amp;dpr=1#fpstate=ive&amp;vld=cid:06088a34,vid:X6zS7v9nSpo,st: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zhui6eH1Z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402ABAE2-B818-8DCD-021B-72C9C2007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810" y="2960716"/>
            <a:ext cx="4036334" cy="2387600"/>
          </a:xfrm>
        </p:spPr>
        <p:txBody>
          <a:bodyPr anchor="t">
            <a:normAutofit/>
          </a:bodyPr>
          <a:lstStyle/>
          <a:p>
            <a:pPr algn="l"/>
            <a:r>
              <a:rPr lang="is-IS" sz="5400"/>
              <a:t>Horfin athygli</a:t>
            </a:r>
          </a:p>
        </p:txBody>
      </p:sp>
      <p:sp>
        <p:nvSpPr>
          <p:cNvPr id="3" name="Undirtitill 2">
            <a:extLst>
              <a:ext uri="{FF2B5EF4-FFF2-40B4-BE49-F238E27FC236}">
                <a16:creationId xmlns:a16="http://schemas.microsoft.com/office/drawing/2014/main" id="{CA8598B0-3E62-E16E-D9EC-A8E6156A6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809" y="953037"/>
            <a:ext cx="4036333" cy="1709849"/>
          </a:xfrm>
        </p:spPr>
        <p:txBody>
          <a:bodyPr anchor="b">
            <a:normAutofit/>
          </a:bodyPr>
          <a:lstStyle/>
          <a:p>
            <a:pPr algn="l"/>
            <a:r>
              <a:rPr lang="is-IS" sz="2000"/>
              <a:t>e. Johann Hari</a:t>
            </a:r>
          </a:p>
        </p:txBody>
      </p:sp>
      <p:grpSp>
        <p:nvGrpSpPr>
          <p:cNvPr id="18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ynd 4" descr="Mynd sem inniheldur texti, skj�mynd, b�k&#10;&#10;Efni búið til af gervigreind getur verið með villum.">
            <a:extLst>
              <a:ext uri="{FF2B5EF4-FFF2-40B4-BE49-F238E27FC236}">
                <a16:creationId xmlns:a16="http://schemas.microsoft.com/office/drawing/2014/main" id="{600F01D7-3B7D-9A81-E94E-D2A8CC82B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446" y="666728"/>
            <a:ext cx="3580093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29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F26055D4-5339-FC77-718D-38CCE75F5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592" y="1212811"/>
            <a:ext cx="4620767" cy="424920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Johann Hari</a:t>
            </a:r>
            <a:b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400" dirty="0"/>
            </a:br>
            <a:br>
              <a:rPr lang="en-US" sz="1400" dirty="0"/>
            </a:br>
            <a:r>
              <a:rPr lang="en-US" sz="1800" dirty="0" err="1"/>
              <a:t>F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æddur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1979</a:t>
            </a: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Breskur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rithöfundur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blaðamaður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metsöluhöfundur</a:t>
            </a: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Horfin</a:t>
            </a:r>
            <a:r>
              <a:rPr lang="en-US" sz="18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athygli</a:t>
            </a:r>
            <a:r>
              <a:rPr lang="en-US" sz="18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byggir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á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fjölda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viðtala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við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ýmsa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sérfræðinga</a:t>
            </a: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Síðan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hans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  <a:t>https://johannhari.com/</a:t>
            </a: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</a:br>
            <a:endParaRPr lang="en-US" sz="1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Mynd 4" descr="Mynd sem inniheldur einstaklingur, veggur, fatna�ur, h�ls&#10;&#10;Efni búið til af gervigreind getur verið með villum.">
            <a:extLst>
              <a:ext uri="{FF2B5EF4-FFF2-40B4-BE49-F238E27FC236}">
                <a16:creationId xmlns:a16="http://schemas.microsoft.com/office/drawing/2014/main" id="{53A3269D-CAE9-A8EE-3FD1-24FEBB8C1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231" y="1212811"/>
            <a:ext cx="4811872" cy="288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002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16097CB1-4E5D-ED5D-B908-FB0F32EF1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is-IS" sz="7200"/>
              <a:t>Skortur á einbeitingu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7ACCA1B9-956B-E6D5-6D58-8B9B95FF4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is-IS" sz="2400" dirty="0"/>
              <a:t>Tæknilegar truflanir</a:t>
            </a:r>
          </a:p>
          <a:p>
            <a:r>
              <a:rPr lang="is-IS" sz="2400" dirty="0"/>
              <a:t>Of mikið upplýsingaflæði</a:t>
            </a:r>
          </a:p>
          <a:p>
            <a:r>
              <a:rPr lang="is-IS" sz="2400" dirty="0"/>
              <a:t>Lesa hraðar – skilja minna</a:t>
            </a:r>
          </a:p>
          <a:p>
            <a:r>
              <a:rPr lang="is-IS" sz="2400" dirty="0"/>
              <a:t>,,Skiptingar“ úr einu í annað</a:t>
            </a:r>
          </a:p>
          <a:p>
            <a:r>
              <a:rPr lang="is-IS" sz="2400" dirty="0"/>
              <a:t>Fjölverkavinna (</a:t>
            </a:r>
            <a:r>
              <a:rPr lang="is-IS" sz="2400" dirty="0" err="1"/>
              <a:t>multitasking</a:t>
            </a:r>
            <a:r>
              <a:rPr lang="is-IS" sz="2400" dirty="0"/>
              <a:t>) </a:t>
            </a:r>
          </a:p>
          <a:p>
            <a:r>
              <a:rPr lang="is-IS" sz="2400" dirty="0"/>
              <a:t>Hávaði - tilkynningar </a:t>
            </a:r>
          </a:p>
        </p:txBody>
      </p:sp>
    </p:spTree>
    <p:extLst>
      <p:ext uri="{BB962C8B-B14F-4D97-AF65-F5344CB8AC3E}">
        <p14:creationId xmlns:p14="http://schemas.microsoft.com/office/powerpoint/2010/main" val="3443391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FF3CD06E-82F9-E961-F4CE-95486FD50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111793"/>
          </a:xfrm>
        </p:spPr>
        <p:txBody>
          <a:bodyPr anchor="b">
            <a:normAutofit/>
          </a:bodyPr>
          <a:lstStyle/>
          <a:p>
            <a:r>
              <a:rPr lang="is-IS" sz="3200" dirty="0"/>
              <a:t>Skinner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90D8ECCC-607F-129E-E8C1-242D7C951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455821" cy="3447832"/>
          </a:xfrm>
        </p:spPr>
        <p:txBody>
          <a:bodyPr anchor="t">
            <a:normAutofit/>
          </a:bodyPr>
          <a:lstStyle/>
          <a:p>
            <a:r>
              <a:rPr lang="is-IS" sz="1700" dirty="0"/>
              <a:t>Skinner (1904-1990) var </a:t>
            </a:r>
            <a:r>
              <a:rPr lang="is-IS" sz="1700" b="0" i="0" dirty="0">
                <a:effectLst/>
              </a:rPr>
              <a:t>bandarískur atferlissálfræðingur, þekktur fyrir kenningar um virka </a:t>
            </a:r>
            <a:r>
              <a:rPr lang="is-IS" sz="1700" b="0" i="0" dirty="0" err="1">
                <a:effectLst/>
              </a:rPr>
              <a:t>skilyrðingu</a:t>
            </a:r>
            <a:r>
              <a:rPr lang="is-IS" sz="1700" b="0" i="0" dirty="0">
                <a:effectLst/>
              </a:rPr>
              <a:t>. </a:t>
            </a:r>
            <a:endParaRPr lang="en-US" sz="1700" b="0" i="0" u="sng" strike="noStrike" dirty="0">
              <a:effectLst/>
              <a:hlinkClick r:id="rId2"/>
            </a:endParaRPr>
          </a:p>
          <a:p>
            <a:r>
              <a:rPr lang="en-US" sz="1700" b="0" i="0" u="sng" strike="noStrike" dirty="0">
                <a:effectLst/>
                <a:hlinkClick r:id="rId2"/>
              </a:rPr>
              <a:t>B. F. Skinner, Behaviorism and Your Superstitious Beliefs</a:t>
            </a:r>
            <a:endParaRPr lang="en-US" sz="1700" b="0" i="0" u="sng" strike="noStrike" dirty="0">
              <a:effectLst/>
            </a:endParaRPr>
          </a:p>
          <a:p>
            <a:endParaRPr lang="is-IS" sz="1700" dirty="0"/>
          </a:p>
          <a:p>
            <a:r>
              <a:rPr lang="is-IS" sz="1700" dirty="0"/>
              <a:t>Dæmi um virka </a:t>
            </a:r>
            <a:r>
              <a:rPr lang="is-IS" sz="1700" dirty="0" err="1"/>
              <a:t>skilyrðingu</a:t>
            </a:r>
            <a:r>
              <a:rPr lang="is-IS" sz="1700" dirty="0"/>
              <a:t> er matur (sbr. myndband) en einnig læk og hjörtu og fylgjendur!</a:t>
            </a:r>
          </a:p>
        </p:txBody>
      </p:sp>
      <p:pic>
        <p:nvPicPr>
          <p:cNvPr id="5" name="Mynd 4" descr="Mynd sem inniheldur einstaklingur, fatna�ur, ma�ur, innandyra&#10;&#10;Efni búið til af gervigreind getur verið með villum.">
            <a:extLst>
              <a:ext uri="{FF2B5EF4-FFF2-40B4-BE49-F238E27FC236}">
                <a16:creationId xmlns:a16="http://schemas.microsoft.com/office/drawing/2014/main" id="{1B89456D-E5D4-C2F3-7A80-63CD3D724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72" y="1301211"/>
            <a:ext cx="6389346" cy="426488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8214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DFDA0DC4-825F-D22A-3E7E-C1761C958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is-IS" sz="7200"/>
              <a:t>Gróðafyrirtæki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CEF98B3D-C291-B5D7-5963-7F7E2E250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 fontScale="92500" lnSpcReduction="20000"/>
          </a:bodyPr>
          <a:lstStyle/>
          <a:p>
            <a:r>
              <a:rPr lang="is-IS" sz="2400" dirty="0"/>
              <a:t>Neyslusamfélag sem stjórnast af kapítalískum gildum</a:t>
            </a:r>
          </a:p>
          <a:p>
            <a:r>
              <a:rPr lang="is-IS" sz="2400" dirty="0"/>
              <a:t>Forritin hönnuð til að halda fólki/neytendum við efnið</a:t>
            </a:r>
          </a:p>
          <a:p>
            <a:r>
              <a:rPr lang="is-IS" sz="2400" dirty="0"/>
              <a:t>Eftirlitskapítalismi:</a:t>
            </a:r>
          </a:p>
          <a:p>
            <a:pPr lvl="1"/>
            <a:r>
              <a:rPr lang="is-IS" sz="2000" dirty="0"/>
              <a:t>Selja auglýsingar</a:t>
            </a:r>
          </a:p>
          <a:p>
            <a:pPr lvl="1"/>
            <a:r>
              <a:rPr lang="is-IS" sz="2000" dirty="0"/>
              <a:t>Safna upplýsingum um neytendur til að selja auglýsendum</a:t>
            </a:r>
          </a:p>
          <a:p>
            <a:pPr lvl="1"/>
            <a:r>
              <a:rPr lang="is-IS" sz="2000" dirty="0"/>
              <a:t>Fram til 2017 var Gmail fólks skannaður! </a:t>
            </a:r>
          </a:p>
          <a:p>
            <a:endParaRPr lang="is-IS" sz="2400" dirty="0"/>
          </a:p>
          <a:p>
            <a:r>
              <a:rPr lang="is-IS" sz="2400" dirty="0"/>
              <a:t>Google halar inn þúsundum milljarða og eigendur annað eins</a:t>
            </a:r>
          </a:p>
          <a:p>
            <a:endParaRPr lang="is-IS" sz="2400" dirty="0"/>
          </a:p>
        </p:txBody>
      </p:sp>
    </p:spTree>
    <p:extLst>
      <p:ext uri="{BB962C8B-B14F-4D97-AF65-F5344CB8AC3E}">
        <p14:creationId xmlns:p14="http://schemas.microsoft.com/office/powerpoint/2010/main" val="3761238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37D9321C-3C7B-7535-89CC-F131BA15F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is-IS" sz="7200" dirty="0"/>
              <a:t>Algóritminn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37697591-EC83-CF7D-AA9C-B2C7D86C6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476500"/>
            <a:ext cx="9335135" cy="3609975"/>
          </a:xfrm>
        </p:spPr>
        <p:txBody>
          <a:bodyPr anchor="t">
            <a:normAutofit/>
          </a:bodyPr>
          <a:lstStyle/>
          <a:p>
            <a:r>
              <a:rPr lang="is-IS" sz="1300" dirty="0"/>
              <a:t>Algóritminn sem fyrirtækin nota er breytilegur en hann hefur einn lykildrifkraft: </a:t>
            </a:r>
            <a:r>
              <a:rPr lang="is-IS" sz="1300" b="1" dirty="0"/>
              <a:t>Að halda okkur föstum við skjáinn – og trufla!</a:t>
            </a:r>
            <a:endParaRPr lang="is-IS" sz="1300" dirty="0"/>
          </a:p>
          <a:p>
            <a:r>
              <a:rPr lang="is-IS" sz="1300" dirty="0"/>
              <a:t>Það sem er neikvætt og hryllilegt þykir meira spennandi</a:t>
            </a:r>
          </a:p>
          <a:p>
            <a:r>
              <a:rPr lang="is-IS" sz="1300" dirty="0"/>
              <a:t>Alltaf nýtt efni og oft öfgakenndara</a:t>
            </a:r>
          </a:p>
          <a:p>
            <a:r>
              <a:rPr lang="is-IS" sz="1300" dirty="0"/>
              <a:t>Rangar fullyrðingar dreifast hraðar en sannleikurinn</a:t>
            </a:r>
          </a:p>
          <a:p>
            <a:pPr lvl="1"/>
            <a:r>
              <a:rPr lang="is-IS" sz="1300" dirty="0"/>
              <a:t>Falsfréttir</a:t>
            </a:r>
          </a:p>
          <a:p>
            <a:pPr lvl="1"/>
            <a:r>
              <a:rPr lang="is-IS" sz="1300" dirty="0"/>
              <a:t>Samsæriskenningar</a:t>
            </a:r>
          </a:p>
          <a:p>
            <a:r>
              <a:rPr lang="is-IS" sz="1300" dirty="0"/>
              <a:t>Hvítir þjóðernissinnar voru spurðir hvernig þeir urðu róttækir og meirihlutinn nefndi netið – og Youtube sem vefinn sem hafði mest áhrif</a:t>
            </a:r>
          </a:p>
          <a:p>
            <a:endParaRPr lang="is-IS" sz="1300" dirty="0"/>
          </a:p>
          <a:p>
            <a:r>
              <a:rPr lang="is-IS" sz="1400" dirty="0"/>
              <a:t>Varaforseti útbreiðslu Facebook hefur sagt að hans eigin börn ,,mættu ekki nota þennan skít“ (bls. 138)</a:t>
            </a:r>
          </a:p>
          <a:p>
            <a:r>
              <a:rPr lang="en-US" sz="1800" i="0" dirty="0">
                <a:solidFill>
                  <a:srgbClr val="0F0F0F"/>
                </a:solidFill>
                <a:effectLst/>
                <a:hlinkClick r:id="rId2"/>
              </a:rPr>
              <a:t>Even Mark Zuckerberg restricts his kids' access to social media</a:t>
            </a:r>
            <a:endParaRPr lang="en-US" sz="1800" i="0" dirty="0">
              <a:solidFill>
                <a:srgbClr val="0F0F0F"/>
              </a:solidFill>
              <a:effectLst/>
            </a:endParaRPr>
          </a:p>
          <a:p>
            <a:endParaRPr lang="is-IS" sz="1300" dirty="0"/>
          </a:p>
        </p:txBody>
      </p:sp>
    </p:spTree>
    <p:extLst>
      <p:ext uri="{BB962C8B-B14F-4D97-AF65-F5344CB8AC3E}">
        <p14:creationId xmlns:p14="http://schemas.microsoft.com/office/powerpoint/2010/main" val="2643737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3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ill 1">
            <a:extLst>
              <a:ext uri="{FF2B5EF4-FFF2-40B4-BE49-F238E27FC236}">
                <a16:creationId xmlns:a16="http://schemas.microsoft.com/office/drawing/2014/main" id="{63504B6A-C892-B4D7-5F92-410844C5D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is-IS" sz="6600"/>
              <a:t>Hvílum símana! </a:t>
            </a:r>
            <a:r>
              <a:rPr lang="is-IS" sz="6600">
                <a:sym typeface="Wingdings" panose="05000000000000000000" pitchFamily="2" charset="2"/>
              </a:rPr>
              <a:t> </a:t>
            </a:r>
            <a:endParaRPr lang="is-IS" sz="660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Staðgengill efnis 8" descr="Mynd sem inniheldur einstaklingur, skyrta, ma�ur, fatna�ur&#10;&#10;Efni búið til af gervigreind getur verið með villum.">
            <a:extLst>
              <a:ext uri="{FF2B5EF4-FFF2-40B4-BE49-F238E27FC236}">
                <a16:creationId xmlns:a16="http://schemas.microsoft.com/office/drawing/2014/main" id="{349ABBFF-87F7-09A6-3DD0-26BE863ADE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663" y="1188637"/>
            <a:ext cx="5086583" cy="4238819"/>
          </a:xfrm>
        </p:spPr>
      </p:pic>
    </p:spTree>
    <p:extLst>
      <p:ext uri="{BB962C8B-B14F-4D97-AF65-F5344CB8AC3E}">
        <p14:creationId xmlns:p14="http://schemas.microsoft.com/office/powerpoint/2010/main" val="2439317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þ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268</Words>
  <Application>Microsoft Office PowerPoint</Application>
  <PresentationFormat>Víðskjár</PresentationFormat>
  <Paragraphs>36</Paragraphs>
  <Slides>7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4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Office-þema</vt:lpstr>
      <vt:lpstr>Horfin athygli</vt:lpstr>
      <vt:lpstr>Johann Hari   Fæddur  1979  Breskur rithöfundur og blaðamaður – og metsöluhöfundur  Horfin athygli byggir á fjölda viðtala við ýmsa sérfræðinga   Síðan hans: https://johannhari.com/ </vt:lpstr>
      <vt:lpstr>Skortur á einbeitingu</vt:lpstr>
      <vt:lpstr>Skinner</vt:lpstr>
      <vt:lpstr>Gróðafyrirtæki</vt:lpstr>
      <vt:lpstr>Algóritminn</vt:lpstr>
      <vt:lpstr>Hvílum símana! 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Jóna Guðbjörg Torfadóttir - MS</dc:creator>
  <cp:lastModifiedBy>Jóna Guðbjörg Torfadóttir - MS</cp:lastModifiedBy>
  <cp:revision>17</cp:revision>
  <dcterms:created xsi:type="dcterms:W3CDTF">2025-02-23T18:12:26Z</dcterms:created>
  <dcterms:modified xsi:type="dcterms:W3CDTF">2025-02-23T20:13:28Z</dcterms:modified>
</cp:coreProperties>
</file>